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35"/>
  </p:notesMasterIdLst>
  <p:sldIdLst>
    <p:sldId id="256" r:id="rId2"/>
    <p:sldId id="290"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4" r:id="rId17"/>
    <p:sldId id="277" r:id="rId18"/>
    <p:sldId id="271" r:id="rId19"/>
    <p:sldId id="272" r:id="rId20"/>
    <p:sldId id="273" r:id="rId21"/>
    <p:sldId id="274" r:id="rId22"/>
    <p:sldId id="289" r:id="rId23"/>
    <p:sldId id="283" r:id="rId24"/>
    <p:sldId id="276" r:id="rId25"/>
    <p:sldId id="279" r:id="rId26"/>
    <p:sldId id="285" r:id="rId27"/>
    <p:sldId id="281" r:id="rId28"/>
    <p:sldId id="288" r:id="rId29"/>
    <p:sldId id="287" r:id="rId30"/>
    <p:sldId id="282" r:id="rId31"/>
    <p:sldId id="275" r:id="rId32"/>
    <p:sldId id="278" r:id="rId33"/>
    <p:sldId id="286" r:id="rId34"/>
  </p:sldIdLst>
  <p:sldSz cx="9144000" cy="6858000" type="screen4x3"/>
  <p:notesSz cx="6858000" cy="9144000"/>
  <p:defaultTextStyle>
    <a:defPPr>
      <a:defRPr lang="he-IL"/>
    </a:defPPr>
    <a:lvl1pPr algn="l" rtl="0" fontAlgn="base">
      <a:spcBef>
        <a:spcPct val="0"/>
      </a:spcBef>
      <a:spcAft>
        <a:spcPct val="0"/>
      </a:spcAft>
      <a:defRPr kern="1200">
        <a:solidFill>
          <a:schemeClr val="tx1"/>
        </a:solidFill>
        <a:latin typeface="Arial" charset="0"/>
        <a:ea typeface="David"/>
        <a:cs typeface="David"/>
      </a:defRPr>
    </a:lvl1pPr>
    <a:lvl2pPr marL="457200" algn="l" rtl="0" fontAlgn="base">
      <a:spcBef>
        <a:spcPct val="0"/>
      </a:spcBef>
      <a:spcAft>
        <a:spcPct val="0"/>
      </a:spcAft>
      <a:defRPr kern="1200">
        <a:solidFill>
          <a:schemeClr val="tx1"/>
        </a:solidFill>
        <a:latin typeface="Arial" charset="0"/>
        <a:ea typeface="David"/>
        <a:cs typeface="David"/>
      </a:defRPr>
    </a:lvl2pPr>
    <a:lvl3pPr marL="914400" algn="l" rtl="0" fontAlgn="base">
      <a:spcBef>
        <a:spcPct val="0"/>
      </a:spcBef>
      <a:spcAft>
        <a:spcPct val="0"/>
      </a:spcAft>
      <a:defRPr kern="1200">
        <a:solidFill>
          <a:schemeClr val="tx1"/>
        </a:solidFill>
        <a:latin typeface="Arial" charset="0"/>
        <a:ea typeface="David"/>
        <a:cs typeface="David"/>
      </a:defRPr>
    </a:lvl3pPr>
    <a:lvl4pPr marL="1371600" algn="l" rtl="0" fontAlgn="base">
      <a:spcBef>
        <a:spcPct val="0"/>
      </a:spcBef>
      <a:spcAft>
        <a:spcPct val="0"/>
      </a:spcAft>
      <a:defRPr kern="1200">
        <a:solidFill>
          <a:schemeClr val="tx1"/>
        </a:solidFill>
        <a:latin typeface="Arial" charset="0"/>
        <a:ea typeface="David"/>
        <a:cs typeface="David"/>
      </a:defRPr>
    </a:lvl4pPr>
    <a:lvl5pPr marL="1828800" algn="l" rtl="0" fontAlgn="base">
      <a:spcBef>
        <a:spcPct val="0"/>
      </a:spcBef>
      <a:spcAft>
        <a:spcPct val="0"/>
      </a:spcAft>
      <a:defRPr kern="1200">
        <a:solidFill>
          <a:schemeClr val="tx1"/>
        </a:solidFill>
        <a:latin typeface="Arial" charset="0"/>
        <a:ea typeface="David"/>
        <a:cs typeface="David"/>
      </a:defRPr>
    </a:lvl5pPr>
    <a:lvl6pPr marL="2286000" algn="l" defTabSz="914400" rtl="0" eaLnBrk="1" latinLnBrk="0" hangingPunct="1">
      <a:defRPr kern="1200">
        <a:solidFill>
          <a:schemeClr val="tx1"/>
        </a:solidFill>
        <a:latin typeface="Arial" charset="0"/>
        <a:ea typeface="David"/>
        <a:cs typeface="David"/>
      </a:defRPr>
    </a:lvl6pPr>
    <a:lvl7pPr marL="2743200" algn="l" defTabSz="914400" rtl="0" eaLnBrk="1" latinLnBrk="0" hangingPunct="1">
      <a:defRPr kern="1200">
        <a:solidFill>
          <a:schemeClr val="tx1"/>
        </a:solidFill>
        <a:latin typeface="Arial" charset="0"/>
        <a:ea typeface="David"/>
        <a:cs typeface="David"/>
      </a:defRPr>
    </a:lvl7pPr>
    <a:lvl8pPr marL="3200400" algn="l" defTabSz="914400" rtl="0" eaLnBrk="1" latinLnBrk="0" hangingPunct="1">
      <a:defRPr kern="1200">
        <a:solidFill>
          <a:schemeClr val="tx1"/>
        </a:solidFill>
        <a:latin typeface="Arial" charset="0"/>
        <a:ea typeface="David"/>
        <a:cs typeface="David"/>
      </a:defRPr>
    </a:lvl8pPr>
    <a:lvl9pPr marL="3657600" algn="l" defTabSz="914400" rtl="0" eaLnBrk="1" latinLnBrk="0" hangingPunct="1">
      <a:defRPr kern="1200">
        <a:solidFill>
          <a:schemeClr val="tx1"/>
        </a:solidFill>
        <a:latin typeface="Arial" charset="0"/>
        <a:ea typeface="David"/>
        <a:cs typeface="Davi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5805" autoAdjust="0"/>
  </p:normalViewPr>
  <p:slideViewPr>
    <p:cSldViewPr>
      <p:cViewPr>
        <p:scale>
          <a:sx n="90" d="100"/>
          <a:sy n="90" d="100"/>
        </p:scale>
        <p:origin x="-1002"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fontAlgn="auto">
              <a:spcBef>
                <a:spcPts val="0"/>
              </a:spcBef>
              <a:spcAft>
                <a:spcPts val="0"/>
              </a:spcAft>
              <a:defRPr sz="1200">
                <a:latin typeface="+mn-lt"/>
                <a:ea typeface="+mn-ea"/>
                <a:cs typeface="+mn-cs"/>
              </a:defRPr>
            </a:lvl1pPr>
          </a:lstStyle>
          <a:p>
            <a:pPr>
              <a:defRPr/>
            </a:pPr>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rtl="1" fontAlgn="auto">
              <a:spcBef>
                <a:spcPts val="0"/>
              </a:spcBef>
              <a:spcAft>
                <a:spcPts val="0"/>
              </a:spcAft>
              <a:defRPr sz="1200">
                <a:latin typeface="+mn-lt"/>
                <a:ea typeface="+mn-ea"/>
                <a:cs typeface="+mn-cs"/>
              </a:defRPr>
            </a:lvl1pPr>
          </a:lstStyle>
          <a:p>
            <a:pPr>
              <a:defRPr/>
            </a:pPr>
            <a:fld id="{C0A1D4AB-5CDD-434D-A3C3-5AFEB4954101}" type="datetimeFigureOut">
              <a:rPr lang="he-IL"/>
              <a:pPr>
                <a:defRPr/>
              </a:pPr>
              <a:t>י"ז/ניסן/תשע"ד</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fontAlgn="auto">
              <a:spcBef>
                <a:spcPts val="0"/>
              </a:spcBef>
              <a:spcAft>
                <a:spcPts val="0"/>
              </a:spcAft>
              <a:defRPr sz="1200">
                <a:latin typeface="+mn-lt"/>
                <a:ea typeface="+mn-ea"/>
                <a:cs typeface="+mn-cs"/>
              </a:defRPr>
            </a:lvl1pPr>
          </a:lstStyle>
          <a:p>
            <a:pPr>
              <a:defRPr/>
            </a:pPr>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rtl="1" fontAlgn="auto">
              <a:spcBef>
                <a:spcPts val="0"/>
              </a:spcBef>
              <a:spcAft>
                <a:spcPts val="0"/>
              </a:spcAft>
              <a:defRPr sz="1200">
                <a:latin typeface="+mn-lt"/>
                <a:ea typeface="+mn-ea"/>
                <a:cs typeface="+mn-cs"/>
              </a:defRPr>
            </a:lvl1pPr>
          </a:lstStyle>
          <a:p>
            <a:pPr>
              <a:defRPr/>
            </a:pPr>
            <a:fld id="{A01B5FE8-3255-4D44-84C4-9A4D8253C7CB}" type="slidenum">
              <a:rPr lang="he-IL"/>
              <a:pPr>
                <a:defRPr/>
              </a:pPr>
              <a:t>‹Nr.›</a:t>
            </a:fld>
            <a:endParaRPr lang="he-IL"/>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a:lstStyle/>
          <a:p>
            <a:pPr eaLnBrk="1" hangingPunct="1">
              <a:spcBef>
                <a:spcPct val="0"/>
              </a:spcBef>
            </a:pPr>
            <a:r>
              <a:rPr lang="en-US" smtClean="0">
                <a:cs typeface="Arial" charset="0"/>
              </a:rPr>
              <a:t>Title</a:t>
            </a:r>
            <a:endParaRPr lang="he-IL"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B6ED67-B972-4BA6-9AA5-528842195A49}" type="slidenum">
              <a:rPr lang="he-IL">
                <a:ea typeface="David"/>
              </a:rPr>
              <a:pPr fontAlgn="base">
                <a:spcBef>
                  <a:spcPct val="0"/>
                </a:spcBef>
                <a:spcAft>
                  <a:spcPct val="0"/>
                </a:spcAft>
                <a:defRPr/>
              </a:pPr>
              <a:t>1</a:t>
            </a:fld>
            <a:endParaRPr lang="he-IL">
              <a:ea typeface="Davi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a:lstStyle/>
          <a:p>
            <a:pPr algn="l" rtl="0" eaLnBrk="1" hangingPunct="1">
              <a:spcBef>
                <a:spcPct val="0"/>
              </a:spcBef>
            </a:pPr>
            <a:r>
              <a:rPr lang="en-US" b="1" smtClean="0">
                <a:cs typeface="Arial" charset="0"/>
              </a:rPr>
              <a:t>1955- </a:t>
            </a:r>
            <a:r>
              <a:rPr lang="en-US" smtClean="0">
                <a:cs typeface="Arial" charset="0"/>
              </a:rPr>
              <a:t> for many years the synagogue remained unused. on June 1955 the Jewish community of the area sold the building to the civil community of Laufersweiler and then the original architecture was completely changed.</a:t>
            </a:r>
          </a:p>
          <a:p>
            <a:pPr algn="l" rtl="0" eaLnBrk="1" hangingPunct="1">
              <a:spcBef>
                <a:spcPct val="0"/>
              </a:spcBef>
            </a:pPr>
            <a:endParaRPr lang="he-IL"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53BAD5-8EE6-494A-B741-B94023433DC4}" type="slidenum">
              <a:rPr lang="he-IL">
                <a:ea typeface="David"/>
              </a:rPr>
              <a:pPr fontAlgn="base">
                <a:spcBef>
                  <a:spcPct val="0"/>
                </a:spcBef>
                <a:spcAft>
                  <a:spcPct val="0"/>
                </a:spcAft>
                <a:defRPr/>
              </a:pPr>
              <a:t>13</a:t>
            </a:fld>
            <a:endParaRPr lang="he-IL">
              <a:ea typeface="Davi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a:lstStyle/>
          <a:p>
            <a:pPr algn="l" rtl="0" eaLnBrk="1" hangingPunct="1">
              <a:spcBef>
                <a:spcPct val="0"/>
              </a:spcBef>
            </a:pPr>
            <a:r>
              <a:rPr lang="en-US" smtClean="0">
                <a:cs typeface="Arial" charset="0"/>
              </a:rPr>
              <a:t>The arch over the door with the inscription was put away, .the windows were changed from half-round to rectangular structures.</a:t>
            </a:r>
          </a:p>
          <a:p>
            <a:pPr algn="l" rtl="0" eaLnBrk="1" hangingPunct="1">
              <a:spcBef>
                <a:spcPct val="0"/>
              </a:spcBef>
            </a:pPr>
            <a:endParaRPr lang="he-IL"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D1323E-5021-432C-8C0A-364E4412007D}" type="slidenum">
              <a:rPr lang="he-IL">
                <a:ea typeface="David"/>
              </a:rPr>
              <a:pPr fontAlgn="base">
                <a:spcBef>
                  <a:spcPct val="0"/>
                </a:spcBef>
                <a:spcAft>
                  <a:spcPct val="0"/>
                </a:spcAft>
                <a:defRPr/>
              </a:pPr>
              <a:t>14</a:t>
            </a:fld>
            <a:endParaRPr lang="he-IL">
              <a:ea typeface="Davi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pPr algn="l" rtl="0" eaLnBrk="1" hangingPunct="1">
              <a:spcBef>
                <a:spcPct val="0"/>
              </a:spcBef>
            </a:pPr>
            <a:r>
              <a:rPr lang="en-US" b="1" smtClean="0">
                <a:cs typeface="Arial" charset="0"/>
              </a:rPr>
              <a:t>.</a:t>
            </a:r>
            <a:r>
              <a:rPr lang="en-US" smtClean="0">
                <a:cs typeface="Arial" charset="0"/>
              </a:rPr>
              <a:t> the two windows at the 'aron kodesh' side, in the east, were walled up. Also the women gallery disappeared. </a:t>
            </a:r>
          </a:p>
          <a:p>
            <a:pPr algn="l" rtl="0" eaLnBrk="1" hangingPunct="1">
              <a:spcBef>
                <a:spcPct val="0"/>
              </a:spcBef>
            </a:pPr>
            <a:r>
              <a:rPr lang="en-US" smtClean="0">
                <a:cs typeface="Arial" charset="0"/>
              </a:rPr>
              <a:t>the building used as public washing facility and refrigeration. </a:t>
            </a:r>
          </a:p>
          <a:p>
            <a:pPr algn="l" rtl="0" eaLnBrk="1" hangingPunct="1">
              <a:spcBef>
                <a:spcPct val="0"/>
              </a:spcBef>
            </a:pPr>
            <a:endParaRPr lang="he-IL"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7DC84B-3CEE-4EF9-89A1-F37A25162ACD}" type="slidenum">
              <a:rPr lang="he-IL">
                <a:ea typeface="David"/>
              </a:rPr>
              <a:pPr fontAlgn="base">
                <a:spcBef>
                  <a:spcPct val="0"/>
                </a:spcBef>
                <a:spcAft>
                  <a:spcPct val="0"/>
                </a:spcAft>
                <a:defRPr/>
              </a:pPr>
              <a:t>15</a:t>
            </a:fld>
            <a:endParaRPr lang="he-IL">
              <a:ea typeface="Davi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a:lstStyle/>
          <a:p>
            <a:pPr algn="l" rtl="0" eaLnBrk="1" hangingPunct="1">
              <a:spcBef>
                <a:spcPct val="0"/>
              </a:spcBef>
            </a:pPr>
            <a:r>
              <a:rPr lang="en-US" b="1" smtClean="0">
                <a:cs typeface="Arial" charset="0"/>
              </a:rPr>
              <a:t>80's- </a:t>
            </a:r>
            <a:r>
              <a:rPr lang="en-US" smtClean="0">
                <a:cs typeface="Arial" charset="0"/>
              </a:rPr>
              <a:t>for decades the synagogue wasn't a topic of discussion in the village. the walls and the whole building were in bad condition. Public laundries and fridges were no longer needed.</a:t>
            </a:r>
            <a:r>
              <a:rPr lang="en-US" b="1" smtClean="0">
                <a:cs typeface="Arial" charset="0"/>
              </a:rPr>
              <a:t> The community wanted to tear down the building. </a:t>
            </a:r>
            <a:r>
              <a:rPr lang="en-US" smtClean="0">
                <a:cs typeface="Arial" charset="0"/>
              </a:rPr>
              <a:t>this act means also to push away the past and to erase it. The mayor of that time fought for preservation of the building, because it was the only synagogue in the district which still can be detected as a synagogue.</a:t>
            </a:r>
          </a:p>
          <a:p>
            <a:pPr algn="l" rtl="0" eaLnBrk="1" hangingPunct="1">
              <a:spcBef>
                <a:spcPct val="0"/>
              </a:spcBef>
            </a:pPr>
            <a:endParaRPr lang="he-IL"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4E29E6-6ED3-407F-86DA-839FA6BE1509}" type="slidenum">
              <a:rPr lang="he-IL">
                <a:ea typeface="David"/>
              </a:rPr>
              <a:pPr fontAlgn="base">
                <a:spcBef>
                  <a:spcPct val="0"/>
                </a:spcBef>
                <a:spcAft>
                  <a:spcPct val="0"/>
                </a:spcAft>
                <a:defRPr/>
              </a:pPr>
              <a:t>16</a:t>
            </a:fld>
            <a:endParaRPr lang="he-IL">
              <a:ea typeface="Davi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a:lstStyle/>
          <a:p>
            <a:pPr algn="l" rtl="0" eaLnBrk="1" hangingPunct="1">
              <a:spcBef>
                <a:spcPct val="0"/>
              </a:spcBef>
            </a:pPr>
            <a:r>
              <a:rPr lang="en-US" smtClean="0">
                <a:cs typeface="Arial" charset="0"/>
              </a:rPr>
              <a:t>1985 it was listed as historical monument.</a:t>
            </a:r>
            <a:endParaRPr lang="he-IL"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4A18A3-F832-45D2-82B0-DFCD40577FCE}" type="slidenum">
              <a:rPr lang="he-IL">
                <a:ea typeface="David"/>
              </a:rPr>
              <a:pPr fontAlgn="base">
                <a:spcBef>
                  <a:spcPct val="0"/>
                </a:spcBef>
                <a:spcAft>
                  <a:spcPct val="0"/>
                </a:spcAft>
                <a:defRPr/>
              </a:pPr>
              <a:t>17</a:t>
            </a:fld>
            <a:endParaRPr lang="he-IL">
              <a:ea typeface="Davi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a:lstStyle/>
          <a:p>
            <a:pPr algn="l" rtl="0" eaLnBrk="1" hangingPunct="1">
              <a:spcBef>
                <a:spcPct val="0"/>
              </a:spcBef>
            </a:pPr>
            <a:r>
              <a:rPr lang="en-US" b="1" smtClean="0">
                <a:cs typeface="Arial" charset="0"/>
              </a:rPr>
              <a:t>1986-</a:t>
            </a:r>
            <a:r>
              <a:rPr lang="en-US" smtClean="0">
                <a:cs typeface="Arial" charset="0"/>
              </a:rPr>
              <a:t> restoration began . fortunately descendants of the original builder were able to  help in the process. </a:t>
            </a:r>
          </a:p>
          <a:p>
            <a:pPr algn="l" rtl="0" eaLnBrk="1" hangingPunct="1">
              <a:spcBef>
                <a:spcPct val="0"/>
              </a:spcBef>
            </a:pPr>
            <a:r>
              <a:rPr lang="en-US" smtClean="0">
                <a:cs typeface="Arial" charset="0"/>
              </a:rPr>
              <a:t>-The Hebrew inscription above the entrance was digged out from the cemetery, the mayor remembered were it was buried. The 3 parts were put together renovated by a stonemason. And put onto the original place over the door.</a:t>
            </a:r>
          </a:p>
          <a:p>
            <a:pPr algn="l" rtl="0" eaLnBrk="1" hangingPunct="1">
              <a:spcBef>
                <a:spcPct val="0"/>
              </a:spcBef>
            </a:pPr>
            <a:endParaRPr lang="he-IL"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91A394-F896-47CD-A48D-3479BCEFFC98}" type="slidenum">
              <a:rPr lang="he-IL">
                <a:ea typeface="David"/>
              </a:rPr>
              <a:pPr fontAlgn="base">
                <a:spcBef>
                  <a:spcPct val="0"/>
                </a:spcBef>
                <a:spcAft>
                  <a:spcPct val="0"/>
                </a:spcAft>
                <a:defRPr/>
              </a:pPr>
              <a:t>18</a:t>
            </a:fld>
            <a:endParaRPr lang="he-IL">
              <a:ea typeface="Davi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a:lstStyle/>
          <a:p>
            <a:pPr algn="l" rtl="0" eaLnBrk="1" hangingPunct="1">
              <a:spcBef>
                <a:spcPct val="0"/>
              </a:spcBef>
            </a:pPr>
            <a:r>
              <a:rPr lang="en-US" smtClean="0">
                <a:cs typeface="Arial" charset="0"/>
              </a:rPr>
              <a:t>In place!</a:t>
            </a:r>
            <a:endParaRPr lang="he-IL"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BE71FC-F670-4299-9AE7-8DF2CD293DA0}" type="slidenum">
              <a:rPr lang="he-IL">
                <a:ea typeface="David"/>
              </a:rPr>
              <a:pPr fontAlgn="base">
                <a:spcBef>
                  <a:spcPct val="0"/>
                </a:spcBef>
                <a:spcAft>
                  <a:spcPct val="0"/>
                </a:spcAft>
                <a:defRPr/>
              </a:pPr>
              <a:t>19</a:t>
            </a:fld>
            <a:endParaRPr lang="he-IL">
              <a:ea typeface="Davi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a:lstStyle/>
          <a:p>
            <a:pPr algn="l" rtl="0" eaLnBrk="1" hangingPunct="1">
              <a:spcBef>
                <a:spcPct val="0"/>
              </a:spcBef>
            </a:pPr>
            <a:r>
              <a:rPr lang="en-US" b="1" smtClean="0">
                <a:cs typeface="Arial" charset="0"/>
              </a:rPr>
              <a:t>Star of David was returned: </a:t>
            </a:r>
            <a:r>
              <a:rPr lang="en-US" smtClean="0">
                <a:cs typeface="Arial" charset="0"/>
              </a:rPr>
              <a:t> set on the highest point of the building but not higher than the churches in Laufersweiler.</a:t>
            </a:r>
          </a:p>
          <a:p>
            <a:pPr algn="l" rtl="0" eaLnBrk="1" hangingPunct="1">
              <a:spcBef>
                <a:spcPct val="0"/>
              </a:spcBef>
            </a:pPr>
            <a:endParaRPr lang="he-IL"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C30896-1271-429D-A905-C5C9A920FF57}" type="slidenum">
              <a:rPr lang="he-IL">
                <a:ea typeface="David"/>
              </a:rPr>
              <a:pPr fontAlgn="base">
                <a:spcBef>
                  <a:spcPct val="0"/>
                </a:spcBef>
                <a:spcAft>
                  <a:spcPct val="0"/>
                </a:spcAft>
                <a:defRPr/>
              </a:pPr>
              <a:t>20</a:t>
            </a:fld>
            <a:endParaRPr lang="he-IL">
              <a:ea typeface="Davi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a:lstStyle/>
          <a:p>
            <a:pPr algn="l" rtl="0" eaLnBrk="1" hangingPunct="1">
              <a:spcBef>
                <a:spcPct val="0"/>
              </a:spcBef>
            </a:pPr>
            <a:r>
              <a:rPr lang="en-US" smtClean="0">
                <a:cs typeface="Arial" charset="0"/>
              </a:rPr>
              <a:t>The front: Before&amp;after</a:t>
            </a:r>
            <a:endParaRPr lang="he-IL" smtClean="0"/>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A86866-B245-415E-8CD9-8645A97C6EE0}" type="slidenum">
              <a:rPr lang="he-IL">
                <a:ea typeface="David"/>
              </a:rPr>
              <a:pPr fontAlgn="base">
                <a:spcBef>
                  <a:spcPct val="0"/>
                </a:spcBef>
                <a:spcAft>
                  <a:spcPct val="0"/>
                </a:spcAft>
                <a:defRPr/>
              </a:pPr>
              <a:t>21</a:t>
            </a:fld>
            <a:endParaRPr lang="he-IL">
              <a:ea typeface="Davi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a:lstStyle/>
          <a:p>
            <a:pPr algn="l" rtl="0" eaLnBrk="1" hangingPunct="1">
              <a:spcBef>
                <a:spcPct val="0"/>
              </a:spcBef>
            </a:pPr>
            <a:r>
              <a:rPr lang="en-US" smtClean="0">
                <a:cs typeface="Arial" charset="0"/>
              </a:rPr>
              <a:t>The east wall-</a:t>
            </a:r>
            <a:r>
              <a:rPr lang="en-US" b="1" smtClean="0">
                <a:cs typeface="Arial" charset="0"/>
              </a:rPr>
              <a:t>Before&amp;after-The 'Aron Kodesh' wall- </a:t>
            </a:r>
            <a:r>
              <a:rPr lang="en-US" smtClean="0">
                <a:cs typeface="Arial" charset="0"/>
              </a:rPr>
              <a:t>the windows stayed blocked. </a:t>
            </a:r>
            <a:endParaRPr lang="he-IL" smtClean="0"/>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5E5C39-28FF-4596-858A-BB309A48FD58}" type="slidenum">
              <a:rPr lang="he-IL">
                <a:ea typeface="David"/>
              </a:rPr>
              <a:pPr fontAlgn="base">
                <a:spcBef>
                  <a:spcPct val="0"/>
                </a:spcBef>
                <a:spcAft>
                  <a:spcPct val="0"/>
                </a:spcAft>
                <a:defRPr/>
              </a:pPr>
              <a:t>22</a:t>
            </a:fld>
            <a:endParaRPr lang="he-IL">
              <a:ea typeface="Davi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spcBef>
                <a:spcPct val="0"/>
              </a:spcBef>
            </a:pPr>
            <a:r>
              <a:rPr lang="en-US" smtClean="0">
                <a:cs typeface="Arial" charset="0"/>
              </a:rPr>
              <a:t>map</a:t>
            </a:r>
            <a:endParaRPr lang="he-IL"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07560D-2646-4BC6-AE6A-31A31ABF2418}" type="slidenum">
              <a:rPr lang="he-IL">
                <a:ea typeface="David"/>
              </a:rPr>
              <a:pPr fontAlgn="base">
                <a:spcBef>
                  <a:spcPct val="0"/>
                </a:spcBef>
                <a:spcAft>
                  <a:spcPct val="0"/>
                </a:spcAft>
                <a:defRPr/>
              </a:pPr>
              <a:t>2</a:t>
            </a:fld>
            <a:endParaRPr lang="he-IL">
              <a:ea typeface="Davi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a:lstStyle/>
          <a:p>
            <a:pPr algn="l" rtl="0" eaLnBrk="1" hangingPunct="1">
              <a:spcBef>
                <a:spcPct val="0"/>
              </a:spcBef>
            </a:pPr>
            <a:r>
              <a:rPr lang="en-US" smtClean="0">
                <a:cs typeface="Arial" charset="0"/>
              </a:rPr>
              <a:t>Front door</a:t>
            </a:r>
            <a:endParaRPr lang="he-IL"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B6C031-C594-4400-B15C-36307F753648}" type="slidenum">
              <a:rPr lang="he-IL">
                <a:ea typeface="David"/>
              </a:rPr>
              <a:pPr fontAlgn="base">
                <a:spcBef>
                  <a:spcPct val="0"/>
                </a:spcBef>
                <a:spcAft>
                  <a:spcPct val="0"/>
                </a:spcAft>
                <a:defRPr/>
              </a:pPr>
              <a:t>23</a:t>
            </a:fld>
            <a:endParaRPr lang="he-IL">
              <a:ea typeface="Davi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a:lstStyle/>
          <a:p>
            <a:pPr algn="l" rtl="0" eaLnBrk="1" hangingPunct="1">
              <a:spcBef>
                <a:spcPct val="0"/>
              </a:spcBef>
            </a:pPr>
            <a:r>
              <a:rPr lang="en-US" b="1" smtClean="0">
                <a:cs typeface="Arial" charset="0"/>
              </a:rPr>
              <a:t> The ‘Lion of Judah’- one of the most popular symbol of the jewish people.  </a:t>
            </a:r>
            <a:r>
              <a:rPr lang="en-US" smtClean="0">
                <a:cs typeface="Arial" charset="0"/>
              </a:rPr>
              <a:t>stayed in the same place since 1911, never been moved and never had any restoration process.</a:t>
            </a:r>
          </a:p>
          <a:p>
            <a:pPr algn="l" rtl="0" eaLnBrk="1" hangingPunct="1">
              <a:spcBef>
                <a:spcPct val="0"/>
              </a:spcBef>
            </a:pPr>
            <a:endParaRPr lang="he-IL"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15DA82-827C-487A-A614-8AEB5AB48AA2}" type="slidenum">
              <a:rPr lang="he-IL">
                <a:ea typeface="David"/>
              </a:rPr>
              <a:pPr fontAlgn="base">
                <a:spcBef>
                  <a:spcPct val="0"/>
                </a:spcBef>
                <a:spcAft>
                  <a:spcPct val="0"/>
                </a:spcAft>
                <a:defRPr/>
              </a:pPr>
              <a:t>24</a:t>
            </a:fld>
            <a:endParaRPr lang="he-IL">
              <a:ea typeface="Davi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algn="l" rtl="0" eaLnBrk="1" hangingPunct="1">
              <a:spcBef>
                <a:spcPct val="0"/>
              </a:spcBef>
            </a:pPr>
            <a:r>
              <a:rPr lang="en-US" b="1" smtClean="0">
                <a:cs typeface="Arial" charset="0"/>
              </a:rPr>
              <a:t>Sculpture in the ‘Aron Kodesh’ area- </a:t>
            </a:r>
            <a:r>
              <a:rPr lang="en-US" smtClean="0">
                <a:cs typeface="Arial" charset="0"/>
              </a:rPr>
              <a:t> an artist from the near by town created a bronze sculpture for the 'Aron kodesh' area, and from it's both sides there are panels with the names of 25 people of the Jewish community that die during the Holocaust.   </a:t>
            </a:r>
          </a:p>
          <a:p>
            <a:pPr algn="l" rtl="0" eaLnBrk="1" hangingPunct="1">
              <a:spcBef>
                <a:spcPct val="0"/>
              </a:spcBef>
            </a:pPr>
            <a:endParaRPr lang="he-IL" smtClean="0"/>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DFAD11-42C9-408C-BC89-433D1254519C}" type="slidenum">
              <a:rPr lang="he-IL">
                <a:ea typeface="David"/>
              </a:rPr>
              <a:pPr fontAlgn="base">
                <a:spcBef>
                  <a:spcPct val="0"/>
                </a:spcBef>
                <a:spcAft>
                  <a:spcPct val="0"/>
                </a:spcAft>
                <a:defRPr/>
              </a:pPr>
              <a:t>26</a:t>
            </a:fld>
            <a:endParaRPr lang="he-IL">
              <a:ea typeface="Davi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rtl="0" eaLnBrk="1" hangingPunct="1">
              <a:spcBef>
                <a:spcPct val="0"/>
              </a:spcBef>
            </a:pPr>
            <a:r>
              <a:rPr lang="en-US" b="1" smtClean="0">
                <a:cs typeface="Arial" charset="0"/>
              </a:rPr>
              <a:t>re-opening-1988-on January- </a:t>
            </a:r>
            <a:r>
              <a:rPr lang="en-US" smtClean="0">
                <a:cs typeface="Arial" charset="0"/>
              </a:rPr>
              <a:t>the Jewish</a:t>
            </a:r>
            <a:r>
              <a:rPr lang="en-US" b="1" smtClean="0">
                <a:cs typeface="Arial" charset="0"/>
              </a:rPr>
              <a:t> </a:t>
            </a:r>
            <a:r>
              <a:rPr lang="en-US" smtClean="0">
                <a:cs typeface="Arial" charset="0"/>
              </a:rPr>
              <a:t>Descendants</a:t>
            </a:r>
            <a:r>
              <a:rPr lang="en-US" b="1" smtClean="0">
                <a:cs typeface="Arial" charset="0"/>
              </a:rPr>
              <a:t> </a:t>
            </a:r>
            <a:r>
              <a:rPr lang="en-US" smtClean="0">
                <a:cs typeface="Arial" charset="0"/>
              </a:rPr>
              <a:t>were invited to be a part of it.</a:t>
            </a:r>
          </a:p>
          <a:p>
            <a:pPr rtl="0" eaLnBrk="1" hangingPunct="1">
              <a:spcBef>
                <a:spcPct val="0"/>
              </a:spcBef>
            </a:pPr>
            <a:r>
              <a:rPr lang="en-US" smtClean="0">
                <a:cs typeface="Arial" charset="0"/>
              </a:rPr>
              <a:t>on 1989 an Association was founded to keep the memory of the synagogue and Jewish history alive. </a:t>
            </a:r>
          </a:p>
          <a:p>
            <a:pPr eaLnBrk="1" hangingPunct="1">
              <a:spcBef>
                <a:spcPct val="0"/>
              </a:spcBef>
            </a:pPr>
            <a:endParaRPr lang="he-IL" smtClean="0"/>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2AE8A5-9079-4D52-9E2F-6B5F20128A77}" type="slidenum">
              <a:rPr lang="he-IL">
                <a:ea typeface="David"/>
              </a:rPr>
              <a:pPr fontAlgn="base">
                <a:spcBef>
                  <a:spcPct val="0"/>
                </a:spcBef>
                <a:spcAft>
                  <a:spcPct val="0"/>
                </a:spcAft>
                <a:defRPr/>
              </a:pPr>
              <a:t>27</a:t>
            </a:fld>
            <a:endParaRPr lang="he-IL">
              <a:ea typeface="Davi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algn="l" rtl="0" eaLnBrk="1" hangingPunct="1">
              <a:spcBef>
                <a:spcPct val="0"/>
              </a:spcBef>
            </a:pPr>
            <a:r>
              <a:rPr lang="en-US" b="1" smtClean="0">
                <a:cs typeface="Arial" charset="0"/>
              </a:rPr>
              <a:t>28.29.  over the years the building got into bad condition again and an Maintenance  acts were needed</a:t>
            </a:r>
            <a:endParaRPr lang="en-US" smtClean="0">
              <a:cs typeface="Arial" charset="0"/>
            </a:endParaRPr>
          </a:p>
          <a:p>
            <a:pPr algn="l" rtl="0" eaLnBrk="1" hangingPunct="1">
              <a:spcBef>
                <a:spcPct val="0"/>
              </a:spcBef>
            </a:pPr>
            <a:endParaRPr lang="he-IL" smtClean="0"/>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0342A4-1A0C-484B-B3B3-1A7968EF71ED}" type="slidenum">
              <a:rPr lang="he-IL">
                <a:ea typeface="David"/>
              </a:rPr>
              <a:pPr fontAlgn="base">
                <a:spcBef>
                  <a:spcPct val="0"/>
                </a:spcBef>
                <a:spcAft>
                  <a:spcPct val="0"/>
                </a:spcAft>
                <a:defRPr/>
              </a:pPr>
              <a:t>28</a:t>
            </a:fld>
            <a:endParaRPr lang="he-IL">
              <a:ea typeface="Davi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a:lstStyle/>
          <a:p>
            <a:pPr algn="l" rtl="0" eaLnBrk="1" hangingPunct="1">
              <a:spcBef>
                <a:spcPct val="0"/>
              </a:spcBef>
            </a:pPr>
            <a:r>
              <a:rPr lang="en-US" b="1" smtClean="0">
                <a:cs typeface="Arial" charset="0"/>
              </a:rPr>
              <a:t>.2001-wood worm nest was found-</a:t>
            </a:r>
            <a:r>
              <a:rPr lang="en-US" smtClean="0">
                <a:cs typeface="Arial" charset="0"/>
              </a:rPr>
              <a:t>and the wood parts needed to be changed. A new roof, stairway to the entrance, central heating was added to prevent Humidity. And also new plastering on the walls.</a:t>
            </a:r>
          </a:p>
          <a:p>
            <a:pPr algn="l" rtl="0" eaLnBrk="1" hangingPunct="1">
              <a:spcBef>
                <a:spcPct val="0"/>
              </a:spcBef>
            </a:pPr>
            <a:endParaRPr lang="he-IL" smtClean="0"/>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079736-ADC2-4271-ABE3-6BBAFD95A310}" type="slidenum">
              <a:rPr lang="he-IL">
                <a:ea typeface="David"/>
              </a:rPr>
              <a:pPr fontAlgn="base">
                <a:spcBef>
                  <a:spcPct val="0"/>
                </a:spcBef>
                <a:spcAft>
                  <a:spcPct val="0"/>
                </a:spcAft>
                <a:defRPr/>
              </a:pPr>
              <a:t>30</a:t>
            </a:fld>
            <a:endParaRPr lang="he-IL">
              <a:ea typeface="Davi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a:lstStyle/>
          <a:p>
            <a:pPr algn="l" rtl="0" eaLnBrk="1" hangingPunct="1">
              <a:spcBef>
                <a:spcPct val="0"/>
              </a:spcBef>
            </a:pPr>
            <a:r>
              <a:rPr lang="en-US" b="1" smtClean="0">
                <a:cs typeface="Arial" charset="0"/>
              </a:rPr>
              <a:t>The small towers on the roof Representing Boaz and Jachin-</a:t>
            </a:r>
            <a:r>
              <a:rPr lang="en-US" smtClean="0">
                <a:cs typeface="Arial" charset="0"/>
              </a:rPr>
              <a:t> the two pillars at the entrance of the Temple in Jerusalem, with the inscription "god is strength" and "god will erect".</a:t>
            </a:r>
          </a:p>
          <a:p>
            <a:pPr algn="l" rtl="0" eaLnBrk="1" hangingPunct="1">
              <a:spcBef>
                <a:spcPct val="0"/>
              </a:spcBef>
            </a:pPr>
            <a:endParaRPr lang="he-IL" smtClean="0"/>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336B3A-A067-43C4-81F9-A380C9A14D7A}" type="slidenum">
              <a:rPr lang="he-IL">
                <a:ea typeface="David"/>
              </a:rPr>
              <a:pPr fontAlgn="base">
                <a:spcBef>
                  <a:spcPct val="0"/>
                </a:spcBef>
                <a:spcAft>
                  <a:spcPct val="0"/>
                </a:spcAft>
                <a:defRPr/>
              </a:pPr>
              <a:t>31</a:t>
            </a:fld>
            <a:endParaRPr lang="he-IL">
              <a:ea typeface="Davi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a:lstStyle/>
          <a:p>
            <a:pPr algn="l" rtl="0" eaLnBrk="1" hangingPunct="1">
              <a:spcBef>
                <a:spcPct val="0"/>
              </a:spcBef>
            </a:pPr>
            <a:r>
              <a:rPr lang="en-US" smtClean="0">
                <a:cs typeface="Arial" charset="0"/>
              </a:rPr>
              <a:t>. </a:t>
            </a:r>
            <a:r>
              <a:rPr lang="en-US" b="1" smtClean="0">
                <a:cs typeface="Arial" charset="0"/>
              </a:rPr>
              <a:t>half rounded arched windows Representing Tablets of Law.</a:t>
            </a:r>
            <a:endParaRPr lang="en-US" smtClean="0">
              <a:cs typeface="Arial" charset="0"/>
            </a:endParaRPr>
          </a:p>
          <a:p>
            <a:pPr algn="l" rtl="0" eaLnBrk="1" hangingPunct="1">
              <a:spcBef>
                <a:spcPct val="0"/>
              </a:spcBef>
            </a:pPr>
            <a:endParaRPr lang="he-IL" smtClean="0"/>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7359E1-DAFD-425F-B560-E7FC5E970A9A}" type="slidenum">
              <a:rPr lang="he-IL">
                <a:ea typeface="David"/>
              </a:rPr>
              <a:pPr fontAlgn="base">
                <a:spcBef>
                  <a:spcPct val="0"/>
                </a:spcBef>
                <a:spcAft>
                  <a:spcPct val="0"/>
                </a:spcAft>
                <a:defRPr/>
              </a:pPr>
              <a:t>32</a:t>
            </a:fld>
            <a:endParaRPr lang="he-IL">
              <a:ea typeface="Davi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a:lstStyle/>
          <a:p>
            <a:pPr algn="l" rtl="0" eaLnBrk="1" hangingPunct="1">
              <a:spcBef>
                <a:spcPct val="0"/>
              </a:spcBef>
            </a:pPr>
            <a:r>
              <a:rPr lang="en-US" b="1" smtClean="0">
                <a:cs typeface="Arial" charset="0"/>
              </a:rPr>
              <a:t>Inside the synagogue it dosen't look like traditional synagogue.</a:t>
            </a:r>
            <a:r>
              <a:rPr lang="en-US" smtClean="0">
                <a:cs typeface="Arial" charset="0"/>
              </a:rPr>
              <a:t> The ground floor is used as a memorial room with permanent exhibition of Jewish life in Laufersweiler, represented by text, pictures and Jewish objects.</a:t>
            </a:r>
          </a:p>
          <a:p>
            <a:pPr algn="l" rtl="0" eaLnBrk="1" hangingPunct="1">
              <a:spcBef>
                <a:spcPct val="0"/>
              </a:spcBef>
            </a:pPr>
            <a:r>
              <a:rPr lang="en-US" b="1" smtClean="0">
                <a:cs typeface="Arial" charset="0"/>
              </a:rPr>
              <a:t> The synagogue is used as a place for learning the Jewish life and history. also to deal with the present, groups comes to get an educational programs and the synagogue is used as a live evidence for politically socially and historical behavior.</a:t>
            </a:r>
            <a:endParaRPr lang="en-US" smtClean="0">
              <a:cs typeface="Arial" charset="0"/>
            </a:endParaRPr>
          </a:p>
          <a:p>
            <a:pPr algn="l" rtl="0" eaLnBrk="1" hangingPunct="1">
              <a:spcBef>
                <a:spcPct val="0"/>
              </a:spcBef>
            </a:pPr>
            <a:r>
              <a:rPr lang="en-US" b="1" smtClean="0">
                <a:cs typeface="Arial" charset="0"/>
              </a:rPr>
              <a:t>-Jewish week- </a:t>
            </a:r>
            <a:r>
              <a:rPr lang="en-US" smtClean="0">
                <a:cs typeface="Arial" charset="0"/>
              </a:rPr>
              <a:t>each year, in October there is a "Jewish week" with concerts, lectures,films and more activities related to Jewish life.</a:t>
            </a:r>
          </a:p>
          <a:p>
            <a:pPr algn="l" rtl="0" eaLnBrk="1" hangingPunct="1">
              <a:spcBef>
                <a:spcPct val="0"/>
              </a:spcBef>
            </a:pPr>
            <a:r>
              <a:rPr lang="en-US" b="1" smtClean="0">
                <a:cs typeface="Arial" charset="0"/>
              </a:rPr>
              <a:t>-at 2011   was a great celebration of 100 years to the synagogue!</a:t>
            </a:r>
            <a:endParaRPr lang="en-US" smtClean="0">
              <a:cs typeface="Arial" charset="0"/>
            </a:endParaRPr>
          </a:p>
          <a:p>
            <a:pPr algn="l" eaLnBrk="1" hangingPunct="1">
              <a:spcBef>
                <a:spcPct val="0"/>
              </a:spcBef>
            </a:pPr>
            <a:endParaRPr lang="he-IL" smtClean="0"/>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46334B-6F7D-48E2-91E7-301F1E366286}" type="slidenum">
              <a:rPr lang="he-IL">
                <a:ea typeface="David"/>
              </a:rPr>
              <a:pPr fontAlgn="base">
                <a:spcBef>
                  <a:spcPct val="0"/>
                </a:spcBef>
                <a:spcAft>
                  <a:spcPct val="0"/>
                </a:spcAft>
                <a:defRPr/>
              </a:pPr>
              <a:t>33</a:t>
            </a:fld>
            <a:endParaRPr lang="he-IL">
              <a:ea typeface="Davi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a:lstStyle/>
          <a:p>
            <a:pPr algn="l" rtl="0" eaLnBrk="1" hangingPunct="1">
              <a:spcBef>
                <a:spcPct val="0"/>
              </a:spcBef>
            </a:pPr>
            <a:r>
              <a:rPr lang="en-US" smtClean="0">
                <a:cs typeface="Arial" charset="0"/>
              </a:rPr>
              <a:t>Our first knowledge of Jewish community in the village comes from document dated for 1748.At that time there wasn't a synagogue and the Thora lessons conducted at the teacher house. </a:t>
            </a:r>
          </a:p>
          <a:p>
            <a:pPr algn="l" rtl="0" eaLnBrk="1" hangingPunct="1">
              <a:spcBef>
                <a:spcPct val="0"/>
              </a:spcBef>
            </a:pPr>
            <a:r>
              <a:rPr lang="en-US" b="1" smtClean="0">
                <a:cs typeface="Arial" charset="0"/>
              </a:rPr>
              <a:t>1825- </a:t>
            </a:r>
            <a:r>
              <a:rPr lang="en-US" smtClean="0">
                <a:cs typeface="Arial" charset="0"/>
              </a:rPr>
              <a:t>a jewish teacher came to the village and didn't have a synagogue,so he teach the jewish community in his own house.</a:t>
            </a:r>
          </a:p>
          <a:p>
            <a:pPr algn="l" rtl="0" eaLnBrk="1" hangingPunct="1">
              <a:spcBef>
                <a:spcPct val="0"/>
              </a:spcBef>
            </a:pPr>
            <a:r>
              <a:rPr lang="en-US" b="1" smtClean="0">
                <a:cs typeface="Arial" charset="0"/>
              </a:rPr>
              <a:t>1839- </a:t>
            </a:r>
            <a:r>
              <a:rPr lang="en-US" smtClean="0">
                <a:cs typeface="Arial" charset="0"/>
              </a:rPr>
              <a:t>between  1825-1839  a synagogue was built, we know about it from a report from the near town mayor which say that the synagogue was completely burned down-referring to the great fire accrued in 1839.</a:t>
            </a:r>
          </a:p>
          <a:p>
            <a:pPr algn="l" rtl="0" eaLnBrk="1" hangingPunct="1">
              <a:spcBef>
                <a:spcPct val="0"/>
              </a:spcBef>
            </a:pPr>
            <a:endParaRPr lang="en-US" smtClean="0">
              <a:cs typeface="Arial" charset="0"/>
            </a:endParaRPr>
          </a:p>
          <a:p>
            <a:pPr algn="l" rtl="0" eaLnBrk="1" hangingPunct="1">
              <a:spcBef>
                <a:spcPct val="0"/>
              </a:spcBef>
            </a:pPr>
            <a:endParaRPr lang="he-IL"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4416B-3A4E-4783-8219-B4CF80684DB3}" type="slidenum">
              <a:rPr lang="he-IL">
                <a:ea typeface="David"/>
              </a:rPr>
              <a:pPr fontAlgn="base">
                <a:spcBef>
                  <a:spcPct val="0"/>
                </a:spcBef>
                <a:spcAft>
                  <a:spcPct val="0"/>
                </a:spcAft>
                <a:defRPr/>
              </a:pPr>
              <a:t>3</a:t>
            </a:fld>
            <a:endParaRPr lang="he-IL">
              <a:ea typeface="Davi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pPr algn="l" rtl="0" eaLnBrk="1" hangingPunct="1">
              <a:spcBef>
                <a:spcPct val="0"/>
              </a:spcBef>
            </a:pPr>
            <a:r>
              <a:rPr lang="en-US" b="1" smtClean="0">
                <a:cs typeface="Arial" charset="0"/>
              </a:rPr>
              <a:t>1844-</a:t>
            </a:r>
            <a:r>
              <a:rPr lang="en-US" smtClean="0">
                <a:cs typeface="Arial" charset="0"/>
              </a:rPr>
              <a:t>  After the great fire at 1839 many buildings were in bad shape. Due to financial problems a new synagogue was built in 1844, after collecting money . On August 1844, for two days the opening of the synagogue occurred.</a:t>
            </a:r>
          </a:p>
          <a:p>
            <a:pPr algn="l" rtl="0" eaLnBrk="1" hangingPunct="1">
              <a:spcBef>
                <a:spcPct val="0"/>
              </a:spcBef>
            </a:pPr>
            <a:r>
              <a:rPr lang="en-US" smtClean="0">
                <a:cs typeface="Arial" charset="0"/>
              </a:rPr>
              <a:t>The synagogue was a typical countryside synagogue with cowshed flat for the teacher.probably Mikwe in the cellar. </a:t>
            </a:r>
          </a:p>
          <a:p>
            <a:pPr algn="l" rtl="0" eaLnBrk="1" hangingPunct="1">
              <a:spcBef>
                <a:spcPct val="0"/>
              </a:spcBef>
            </a:pPr>
            <a:endParaRPr lang="he-IL"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417C3A-2178-444E-8566-D14B7E2F10B6}" type="slidenum">
              <a:rPr lang="he-IL">
                <a:ea typeface="David"/>
              </a:rPr>
              <a:pPr fontAlgn="base">
                <a:spcBef>
                  <a:spcPct val="0"/>
                </a:spcBef>
                <a:spcAft>
                  <a:spcPct val="0"/>
                </a:spcAft>
                <a:defRPr/>
              </a:pPr>
              <a:t>4</a:t>
            </a:fld>
            <a:endParaRPr lang="he-IL">
              <a:ea typeface="Davi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a:lstStyle/>
          <a:p>
            <a:pPr algn="l" rtl="0" eaLnBrk="1" hangingPunct="1">
              <a:spcBef>
                <a:spcPct val="0"/>
              </a:spcBef>
            </a:pPr>
            <a:r>
              <a:rPr lang="en-US" b="1" smtClean="0">
                <a:cs typeface="Arial" charset="0"/>
              </a:rPr>
              <a:t>second floor- </a:t>
            </a:r>
            <a:r>
              <a:rPr lang="en-US" smtClean="0">
                <a:cs typeface="Arial" charset="0"/>
              </a:rPr>
              <a:t>barn, rooms for boys and girls</a:t>
            </a:r>
            <a:endParaRPr lang="he-IL"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8296E5-3A58-429B-A2B7-9B2C3022D3BD}" type="slidenum">
              <a:rPr lang="he-IL">
                <a:ea typeface="David"/>
              </a:rPr>
              <a:pPr fontAlgn="base">
                <a:spcBef>
                  <a:spcPct val="0"/>
                </a:spcBef>
                <a:spcAft>
                  <a:spcPct val="0"/>
                </a:spcAft>
                <a:defRPr/>
              </a:pPr>
              <a:t>5</a:t>
            </a:fld>
            <a:endParaRPr lang="he-IL">
              <a:ea typeface="Davi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a:lstStyle/>
          <a:p>
            <a:pPr algn="l" rtl="0" eaLnBrk="1" hangingPunct="1">
              <a:spcBef>
                <a:spcPct val="0"/>
              </a:spcBef>
            </a:pPr>
            <a:r>
              <a:rPr lang="en-US" b="1" smtClean="0">
                <a:cs typeface="Arial" charset="0"/>
              </a:rPr>
              <a:t>17 families cared for the synagogue, </a:t>
            </a:r>
            <a:r>
              <a:rPr lang="en-US" smtClean="0">
                <a:cs typeface="Arial" charset="0"/>
              </a:rPr>
              <a:t>each family could reserve two seats.  all together it had place for about 150 people.</a:t>
            </a:r>
          </a:p>
          <a:p>
            <a:pPr algn="l" rtl="0" eaLnBrk="1" hangingPunct="1">
              <a:spcBef>
                <a:spcPct val="0"/>
              </a:spcBef>
            </a:pPr>
            <a:r>
              <a:rPr lang="en-US" b="1" smtClean="0">
                <a:cs typeface="Arial" charset="0"/>
              </a:rPr>
              <a:t>architecture- </a:t>
            </a:r>
            <a:r>
              <a:rPr lang="en-US" smtClean="0">
                <a:cs typeface="Arial" charset="0"/>
              </a:rPr>
              <a:t>the fundament was made out of the typical slade stone, above that was timbered structure and the spaces between the logs were filled with clay. the roof was covered with slade.</a:t>
            </a:r>
          </a:p>
          <a:p>
            <a:pPr algn="l" rtl="0" eaLnBrk="1" hangingPunct="1">
              <a:spcBef>
                <a:spcPct val="0"/>
              </a:spcBef>
            </a:pPr>
            <a:r>
              <a:rPr lang="en-US" b="1" smtClean="0">
                <a:cs typeface="Arial" charset="0"/>
              </a:rPr>
              <a:t>in 1908 </a:t>
            </a:r>
            <a:r>
              <a:rPr lang="en-US" smtClean="0">
                <a:cs typeface="Arial" charset="0"/>
              </a:rPr>
              <a:t>the building was in critical condition, the walls were so thin that you could see through them. the condition became worse and the authorities closed the synagogue. The costs for resturation was too high so the community decided in 1909 to build a new synagogue.</a:t>
            </a:r>
          </a:p>
          <a:p>
            <a:pPr algn="l" rtl="0" eaLnBrk="1" hangingPunct="1">
              <a:spcBef>
                <a:spcPct val="0"/>
              </a:spcBef>
            </a:pPr>
            <a:endParaRPr lang="he-IL"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3ECC87-5A14-48CC-AEF4-F3BC50ADD6D5}" type="slidenum">
              <a:rPr lang="he-IL">
                <a:ea typeface="David"/>
              </a:rPr>
              <a:pPr fontAlgn="base">
                <a:spcBef>
                  <a:spcPct val="0"/>
                </a:spcBef>
                <a:spcAft>
                  <a:spcPct val="0"/>
                </a:spcAft>
                <a:defRPr/>
              </a:pPr>
              <a:t>6</a:t>
            </a:fld>
            <a:endParaRPr lang="he-IL">
              <a:ea typeface="Davi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pPr algn="l" rtl="0" eaLnBrk="1" hangingPunct="1">
              <a:spcBef>
                <a:spcPct val="0"/>
              </a:spcBef>
            </a:pPr>
            <a:r>
              <a:rPr lang="en-US" b="1" smtClean="0">
                <a:cs typeface="Arial" charset="0"/>
              </a:rPr>
              <a:t>new synagogue-</a:t>
            </a:r>
            <a:r>
              <a:rPr lang="en-US" smtClean="0">
                <a:cs typeface="Arial" charset="0"/>
              </a:rPr>
              <a:t> At 1910 the architect Nikolaus Elz  from the nearby village, designed a new two-story synagogue. In a </a:t>
            </a:r>
            <a:r>
              <a:rPr lang="en-US" b="1" smtClean="0">
                <a:cs typeface="Arial" charset="0"/>
              </a:rPr>
              <a:t>Moorish style</a:t>
            </a:r>
            <a:r>
              <a:rPr lang="en-US" smtClean="0">
                <a:cs typeface="Arial" charset="0"/>
              </a:rPr>
              <a:t>-that including arches and half rounded windows.</a:t>
            </a:r>
          </a:p>
          <a:p>
            <a:pPr algn="l" rtl="0" eaLnBrk="1" hangingPunct="1">
              <a:spcBef>
                <a:spcPct val="0"/>
              </a:spcBef>
            </a:pPr>
            <a:endParaRPr lang="he-IL"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A7AB24-633A-4A78-98AA-DB59CCEF16A7}" type="slidenum">
              <a:rPr lang="he-IL">
                <a:ea typeface="David"/>
              </a:rPr>
              <a:pPr fontAlgn="base">
                <a:spcBef>
                  <a:spcPct val="0"/>
                </a:spcBef>
                <a:spcAft>
                  <a:spcPct val="0"/>
                </a:spcAft>
                <a:defRPr/>
              </a:pPr>
              <a:t>7</a:t>
            </a:fld>
            <a:endParaRPr lang="he-IL">
              <a:ea typeface="Davi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a:lstStyle/>
          <a:p>
            <a:pPr algn="l" rtl="0" eaLnBrk="1" hangingPunct="1">
              <a:spcBef>
                <a:spcPct val="0"/>
              </a:spcBef>
            </a:pPr>
            <a:r>
              <a:rPr lang="en-US" b="1" smtClean="0">
                <a:cs typeface="Arial" charset="0"/>
              </a:rPr>
              <a:t>.new building opening- </a:t>
            </a:r>
            <a:r>
              <a:rPr lang="en-US" smtClean="0">
                <a:cs typeface="Arial" charset="0"/>
              </a:rPr>
              <a:t> the opening festivities lasted two days during June 1911 .</a:t>
            </a:r>
          </a:p>
          <a:p>
            <a:pPr algn="l" rtl="0" eaLnBrk="1" hangingPunct="1">
              <a:spcBef>
                <a:spcPct val="0"/>
              </a:spcBef>
            </a:pPr>
            <a:endParaRPr lang="he-IL"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224D41-1781-4180-B108-F854263881EC}" type="slidenum">
              <a:rPr lang="he-IL">
                <a:ea typeface="David"/>
              </a:rPr>
              <a:pPr fontAlgn="base">
                <a:spcBef>
                  <a:spcPct val="0"/>
                </a:spcBef>
                <a:spcAft>
                  <a:spcPct val="0"/>
                </a:spcAft>
                <a:defRPr/>
              </a:pPr>
              <a:t>8</a:t>
            </a:fld>
            <a:endParaRPr lang="he-IL">
              <a:ea typeface="Davi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a:lstStyle/>
          <a:p>
            <a:pPr algn="l" rtl="0" eaLnBrk="1" hangingPunct="1">
              <a:spcBef>
                <a:spcPct val="0"/>
              </a:spcBef>
            </a:pPr>
            <a:r>
              <a:rPr lang="en-US" b="1" smtClean="0">
                <a:cs typeface="Arial" charset="0"/>
              </a:rPr>
              <a:t>1938- </a:t>
            </a:r>
            <a:r>
              <a:rPr lang="en-US" smtClean="0">
                <a:cs typeface="Arial" charset="0"/>
              </a:rPr>
              <a:t>on November 1938, during the Crystal night the synagogue was brutally vandalized. The 'Star of David' was hammered down from the gable. books and Menorahs were destroyed. The interior was completely harmed . The synagogue wasn't completely burned, because the neighbors prevented the Nazis from doing that, they were afraid for their own houses that were very close, and also because that when the village collected money after the great fire of 1839 </a:t>
            </a:r>
            <a:r>
              <a:rPr lang="en-GB" b="1" smtClean="0">
                <a:cs typeface="Arial" charset="0"/>
              </a:rPr>
              <a:t>, </a:t>
            </a:r>
            <a:r>
              <a:rPr lang="en-US" smtClean="0">
                <a:cs typeface="Arial" charset="0"/>
              </a:rPr>
              <a:t>thanks to the Jews population, the Rothschild family donate money for the Rehabilitation of the church and synagogue . They couldn't let the synagogue burn down.</a:t>
            </a:r>
          </a:p>
          <a:p>
            <a:pPr algn="l" rtl="0" eaLnBrk="1" hangingPunct="1">
              <a:spcBef>
                <a:spcPct val="0"/>
              </a:spcBef>
            </a:pPr>
            <a:endParaRPr lang="he-IL"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A86961-CCA7-4E98-A673-75AEE1A2EE91}" type="slidenum">
              <a:rPr lang="he-IL">
                <a:ea typeface="David"/>
              </a:rPr>
              <a:pPr fontAlgn="base">
                <a:spcBef>
                  <a:spcPct val="0"/>
                </a:spcBef>
                <a:spcAft>
                  <a:spcPct val="0"/>
                </a:spcAft>
                <a:defRPr/>
              </a:pPr>
              <a:t>12</a:t>
            </a:fld>
            <a:endParaRPr lang="he-IL">
              <a:ea typeface="Davi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78DFD79C-6CB3-4DEF-B426-DAF6ACD6CA27}" type="datetimeFigureOut">
              <a:rPr lang="he-IL"/>
              <a:pPr>
                <a:defRPr/>
              </a:pPr>
              <a:t>י"ז/ניסן/תשע"ד</a:t>
            </a:fld>
            <a:endParaRPr lang="he-IL"/>
          </a:p>
        </p:txBody>
      </p:sp>
      <p:sp>
        <p:nvSpPr>
          <p:cNvPr id="5" name="Footer Placeholder 18"/>
          <p:cNvSpPr>
            <a:spLocks noGrp="1"/>
          </p:cNvSpPr>
          <p:nvPr>
            <p:ph type="ftr" sz="quarter" idx="11"/>
          </p:nvPr>
        </p:nvSpPr>
        <p:spPr/>
        <p:txBody>
          <a:bodyPr/>
          <a:lstStyle>
            <a:lvl1pPr>
              <a:defRPr/>
            </a:lvl1pPr>
          </a:lstStyle>
          <a:p>
            <a:pPr>
              <a:defRPr/>
            </a:pPr>
            <a:endParaRPr lang="he-IL"/>
          </a:p>
        </p:txBody>
      </p:sp>
      <p:sp>
        <p:nvSpPr>
          <p:cNvPr id="6" name="Slide Number Placeholder 26"/>
          <p:cNvSpPr>
            <a:spLocks noGrp="1"/>
          </p:cNvSpPr>
          <p:nvPr>
            <p:ph type="sldNum" sz="quarter" idx="12"/>
          </p:nvPr>
        </p:nvSpPr>
        <p:spPr/>
        <p:txBody>
          <a:bodyPr/>
          <a:lstStyle>
            <a:lvl1pPr>
              <a:defRPr/>
            </a:lvl1pPr>
          </a:lstStyle>
          <a:p>
            <a:pPr>
              <a:defRPr/>
            </a:pPr>
            <a:fld id="{8C044C4A-8F43-40DF-8D92-C5F89C660968}" type="slidenum">
              <a:rPr lang="he-IL"/>
              <a:pPr>
                <a:defRPr/>
              </a:pPr>
              <a:t>‹Nr.›</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A799088-4EFD-412F-9626-98181059A469}" type="datetimeFigureOut">
              <a:rPr lang="he-IL"/>
              <a:pPr>
                <a:defRPr/>
              </a:pPr>
              <a:t>י"ז/ניסן/תשע"ד</a:t>
            </a:fld>
            <a:endParaRPr lang="he-IL"/>
          </a:p>
        </p:txBody>
      </p:sp>
      <p:sp>
        <p:nvSpPr>
          <p:cNvPr id="5" name="Footer Placeholder 21"/>
          <p:cNvSpPr>
            <a:spLocks noGrp="1"/>
          </p:cNvSpPr>
          <p:nvPr>
            <p:ph type="ftr" sz="quarter" idx="11"/>
          </p:nvPr>
        </p:nvSpPr>
        <p:spPr/>
        <p:txBody>
          <a:bodyPr/>
          <a:lstStyle>
            <a:lvl1pPr>
              <a:defRPr/>
            </a:lvl1pPr>
          </a:lstStyle>
          <a:p>
            <a:pPr>
              <a:defRPr/>
            </a:pPr>
            <a:endParaRPr lang="he-IL"/>
          </a:p>
        </p:txBody>
      </p:sp>
      <p:sp>
        <p:nvSpPr>
          <p:cNvPr id="6" name="Slide Number Placeholder 17"/>
          <p:cNvSpPr>
            <a:spLocks noGrp="1"/>
          </p:cNvSpPr>
          <p:nvPr>
            <p:ph type="sldNum" sz="quarter" idx="12"/>
          </p:nvPr>
        </p:nvSpPr>
        <p:spPr/>
        <p:txBody>
          <a:bodyPr/>
          <a:lstStyle>
            <a:lvl1pPr>
              <a:defRPr/>
            </a:lvl1pPr>
          </a:lstStyle>
          <a:p>
            <a:pPr>
              <a:defRPr/>
            </a:pPr>
            <a:fld id="{7BA115C4-7351-4ECD-A3E8-06575E90F512}" type="slidenum">
              <a:rPr lang="he-IL"/>
              <a:pPr>
                <a:defRPr/>
              </a:pPr>
              <a:t>‹Nr.›</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3D768DC-A2F6-432F-8888-C0D9FA948392}" type="datetimeFigureOut">
              <a:rPr lang="he-IL"/>
              <a:pPr>
                <a:defRPr/>
              </a:pPr>
              <a:t>י"ז/ניסן/תשע"ד</a:t>
            </a:fld>
            <a:endParaRPr lang="he-IL"/>
          </a:p>
        </p:txBody>
      </p:sp>
      <p:sp>
        <p:nvSpPr>
          <p:cNvPr id="5" name="Footer Placeholder 21"/>
          <p:cNvSpPr>
            <a:spLocks noGrp="1"/>
          </p:cNvSpPr>
          <p:nvPr>
            <p:ph type="ftr" sz="quarter" idx="11"/>
          </p:nvPr>
        </p:nvSpPr>
        <p:spPr/>
        <p:txBody>
          <a:bodyPr/>
          <a:lstStyle>
            <a:lvl1pPr>
              <a:defRPr/>
            </a:lvl1pPr>
          </a:lstStyle>
          <a:p>
            <a:pPr>
              <a:defRPr/>
            </a:pPr>
            <a:endParaRPr lang="he-IL"/>
          </a:p>
        </p:txBody>
      </p:sp>
      <p:sp>
        <p:nvSpPr>
          <p:cNvPr id="6" name="Slide Number Placeholder 17"/>
          <p:cNvSpPr>
            <a:spLocks noGrp="1"/>
          </p:cNvSpPr>
          <p:nvPr>
            <p:ph type="sldNum" sz="quarter" idx="12"/>
          </p:nvPr>
        </p:nvSpPr>
        <p:spPr/>
        <p:txBody>
          <a:bodyPr/>
          <a:lstStyle>
            <a:lvl1pPr>
              <a:defRPr/>
            </a:lvl1pPr>
          </a:lstStyle>
          <a:p>
            <a:pPr>
              <a:defRPr/>
            </a:pPr>
            <a:fld id="{345230C2-A26A-49B0-8C73-0DC8A015CA7C}" type="slidenum">
              <a:rPr lang="he-IL"/>
              <a:pPr>
                <a:defRPr/>
              </a:pPr>
              <a:t>‹Nr.›</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CFC66D5-8DDB-4347-A802-A18645983915}" type="datetimeFigureOut">
              <a:rPr lang="he-IL"/>
              <a:pPr>
                <a:defRPr/>
              </a:pPr>
              <a:t>י"ז/ניסן/תשע"ד</a:t>
            </a:fld>
            <a:endParaRPr lang="he-IL"/>
          </a:p>
        </p:txBody>
      </p:sp>
      <p:sp>
        <p:nvSpPr>
          <p:cNvPr id="5" name="Footer Placeholder 21"/>
          <p:cNvSpPr>
            <a:spLocks noGrp="1"/>
          </p:cNvSpPr>
          <p:nvPr>
            <p:ph type="ftr" sz="quarter" idx="11"/>
          </p:nvPr>
        </p:nvSpPr>
        <p:spPr/>
        <p:txBody>
          <a:bodyPr/>
          <a:lstStyle>
            <a:lvl1pPr>
              <a:defRPr/>
            </a:lvl1pPr>
          </a:lstStyle>
          <a:p>
            <a:pPr>
              <a:defRPr/>
            </a:pPr>
            <a:endParaRPr lang="he-IL"/>
          </a:p>
        </p:txBody>
      </p:sp>
      <p:sp>
        <p:nvSpPr>
          <p:cNvPr id="6" name="Slide Number Placeholder 17"/>
          <p:cNvSpPr>
            <a:spLocks noGrp="1"/>
          </p:cNvSpPr>
          <p:nvPr>
            <p:ph type="sldNum" sz="quarter" idx="12"/>
          </p:nvPr>
        </p:nvSpPr>
        <p:spPr/>
        <p:txBody>
          <a:bodyPr/>
          <a:lstStyle>
            <a:lvl1pPr>
              <a:defRPr/>
            </a:lvl1pPr>
          </a:lstStyle>
          <a:p>
            <a:pPr>
              <a:defRPr/>
            </a:pPr>
            <a:fld id="{0CD690AB-FA4A-4E4F-8093-5198BCA4FC42}" type="slidenum">
              <a:rPr lang="he-IL"/>
              <a:pPr>
                <a:defRPr/>
              </a:pPr>
              <a:t>‹Nr.›</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57BC120-2212-489F-9353-973F8CB4A9DA}" type="datetimeFigureOut">
              <a:rPr lang="he-IL"/>
              <a:pPr>
                <a:defRPr/>
              </a:pPr>
              <a:t>י"ז/ניסן/תשע"ד</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A5872840-0AF3-4FD2-8785-818E9DB9876B}" type="slidenum">
              <a:rPr lang="he-IL"/>
              <a:pPr>
                <a:defRPr/>
              </a:pPr>
              <a:t>‹Nr.›</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26CD139-8C96-443F-9410-2535AC6B67CC}" type="datetimeFigureOut">
              <a:rPr lang="he-IL"/>
              <a:pPr>
                <a:defRPr/>
              </a:pPr>
              <a:t>י"ז/ניסן/תשע"ד</a:t>
            </a:fld>
            <a:endParaRPr lang="he-IL"/>
          </a:p>
        </p:txBody>
      </p:sp>
      <p:sp>
        <p:nvSpPr>
          <p:cNvPr id="6" name="Footer Placeholder 21"/>
          <p:cNvSpPr>
            <a:spLocks noGrp="1"/>
          </p:cNvSpPr>
          <p:nvPr>
            <p:ph type="ftr" sz="quarter" idx="11"/>
          </p:nvPr>
        </p:nvSpPr>
        <p:spPr/>
        <p:txBody>
          <a:bodyPr/>
          <a:lstStyle>
            <a:lvl1pPr>
              <a:defRPr/>
            </a:lvl1pPr>
          </a:lstStyle>
          <a:p>
            <a:pPr>
              <a:defRPr/>
            </a:pPr>
            <a:endParaRPr lang="he-IL"/>
          </a:p>
        </p:txBody>
      </p:sp>
      <p:sp>
        <p:nvSpPr>
          <p:cNvPr id="7" name="Slide Number Placeholder 17"/>
          <p:cNvSpPr>
            <a:spLocks noGrp="1"/>
          </p:cNvSpPr>
          <p:nvPr>
            <p:ph type="sldNum" sz="quarter" idx="12"/>
          </p:nvPr>
        </p:nvSpPr>
        <p:spPr/>
        <p:txBody>
          <a:bodyPr/>
          <a:lstStyle>
            <a:lvl1pPr>
              <a:defRPr/>
            </a:lvl1pPr>
          </a:lstStyle>
          <a:p>
            <a:pPr>
              <a:defRPr/>
            </a:pPr>
            <a:fld id="{8E354737-7757-45F0-A888-036CC2DCF8B4}" type="slidenum">
              <a:rPr lang="he-IL"/>
              <a:pPr>
                <a:defRPr/>
              </a:pPr>
              <a:t>‹Nr.›</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3DCC43A0-59D8-48FB-A798-C4167F31784A}" type="datetimeFigureOut">
              <a:rPr lang="he-IL"/>
              <a:pPr>
                <a:defRPr/>
              </a:pPr>
              <a:t>י"ז/ניסן/תשע"ד</a:t>
            </a:fld>
            <a:endParaRPr lang="he-IL"/>
          </a:p>
        </p:txBody>
      </p:sp>
      <p:sp>
        <p:nvSpPr>
          <p:cNvPr id="8" name="Footer Placeholder 21"/>
          <p:cNvSpPr>
            <a:spLocks noGrp="1"/>
          </p:cNvSpPr>
          <p:nvPr>
            <p:ph type="ftr" sz="quarter" idx="11"/>
          </p:nvPr>
        </p:nvSpPr>
        <p:spPr/>
        <p:txBody>
          <a:bodyPr/>
          <a:lstStyle>
            <a:lvl1pPr>
              <a:defRPr/>
            </a:lvl1pPr>
          </a:lstStyle>
          <a:p>
            <a:pPr>
              <a:defRPr/>
            </a:pPr>
            <a:endParaRPr lang="he-IL"/>
          </a:p>
        </p:txBody>
      </p:sp>
      <p:sp>
        <p:nvSpPr>
          <p:cNvPr id="9" name="Slide Number Placeholder 17"/>
          <p:cNvSpPr>
            <a:spLocks noGrp="1"/>
          </p:cNvSpPr>
          <p:nvPr>
            <p:ph type="sldNum" sz="quarter" idx="12"/>
          </p:nvPr>
        </p:nvSpPr>
        <p:spPr/>
        <p:txBody>
          <a:bodyPr/>
          <a:lstStyle>
            <a:lvl1pPr>
              <a:defRPr/>
            </a:lvl1pPr>
          </a:lstStyle>
          <a:p>
            <a:pPr>
              <a:defRPr/>
            </a:pPr>
            <a:fld id="{9E818BC1-4B86-40D0-8F66-52E7F2111A7C}" type="slidenum">
              <a:rPr lang="he-IL"/>
              <a:pPr>
                <a:defRPr/>
              </a:pPr>
              <a:t>‹Nr.›</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A532F440-C395-4427-B8C1-6D0E4BB230B6}" type="datetimeFigureOut">
              <a:rPr lang="he-IL"/>
              <a:pPr>
                <a:defRPr/>
              </a:pPr>
              <a:t>י"ז/ניסן/תשע"ד</a:t>
            </a:fld>
            <a:endParaRPr lang="he-IL"/>
          </a:p>
        </p:txBody>
      </p:sp>
      <p:sp>
        <p:nvSpPr>
          <p:cNvPr id="4" name="Footer Placeholder 21"/>
          <p:cNvSpPr>
            <a:spLocks noGrp="1"/>
          </p:cNvSpPr>
          <p:nvPr>
            <p:ph type="ftr" sz="quarter" idx="11"/>
          </p:nvPr>
        </p:nvSpPr>
        <p:spPr/>
        <p:txBody>
          <a:bodyPr/>
          <a:lstStyle>
            <a:lvl1pPr>
              <a:defRPr/>
            </a:lvl1pPr>
          </a:lstStyle>
          <a:p>
            <a:pPr>
              <a:defRPr/>
            </a:pPr>
            <a:endParaRPr lang="he-IL"/>
          </a:p>
        </p:txBody>
      </p:sp>
      <p:sp>
        <p:nvSpPr>
          <p:cNvPr id="5" name="Slide Number Placeholder 17"/>
          <p:cNvSpPr>
            <a:spLocks noGrp="1"/>
          </p:cNvSpPr>
          <p:nvPr>
            <p:ph type="sldNum" sz="quarter" idx="12"/>
          </p:nvPr>
        </p:nvSpPr>
        <p:spPr/>
        <p:txBody>
          <a:bodyPr/>
          <a:lstStyle>
            <a:lvl1pPr>
              <a:defRPr/>
            </a:lvl1pPr>
          </a:lstStyle>
          <a:p>
            <a:pPr>
              <a:defRPr/>
            </a:pPr>
            <a:fld id="{0853ABA5-30FC-454B-892F-6D005E18DB91}" type="slidenum">
              <a:rPr lang="he-IL"/>
              <a:pPr>
                <a:defRPr/>
              </a:pPr>
              <a:t>‹Nr.›</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01B7B73-C82C-407E-B838-F8991D008393}" type="datetimeFigureOut">
              <a:rPr lang="he-IL"/>
              <a:pPr>
                <a:defRPr/>
              </a:pPr>
              <a:t>י"ז/ניסן/תשע"ד</a:t>
            </a:fld>
            <a:endParaRPr lang="he-IL"/>
          </a:p>
        </p:txBody>
      </p:sp>
      <p:sp>
        <p:nvSpPr>
          <p:cNvPr id="3" name="Footer Placeholder 21"/>
          <p:cNvSpPr>
            <a:spLocks noGrp="1"/>
          </p:cNvSpPr>
          <p:nvPr>
            <p:ph type="ftr" sz="quarter" idx="11"/>
          </p:nvPr>
        </p:nvSpPr>
        <p:spPr/>
        <p:txBody>
          <a:bodyPr/>
          <a:lstStyle>
            <a:lvl1pPr>
              <a:defRPr/>
            </a:lvl1pPr>
          </a:lstStyle>
          <a:p>
            <a:pPr>
              <a:defRPr/>
            </a:pPr>
            <a:endParaRPr lang="he-IL"/>
          </a:p>
        </p:txBody>
      </p:sp>
      <p:sp>
        <p:nvSpPr>
          <p:cNvPr id="4" name="Slide Number Placeholder 17"/>
          <p:cNvSpPr>
            <a:spLocks noGrp="1"/>
          </p:cNvSpPr>
          <p:nvPr>
            <p:ph type="sldNum" sz="quarter" idx="12"/>
          </p:nvPr>
        </p:nvSpPr>
        <p:spPr/>
        <p:txBody>
          <a:bodyPr/>
          <a:lstStyle>
            <a:lvl1pPr>
              <a:defRPr/>
            </a:lvl1pPr>
          </a:lstStyle>
          <a:p>
            <a:pPr>
              <a:defRPr/>
            </a:pPr>
            <a:fld id="{B37E5E89-61DE-4CB6-B09B-B74FFBAAAF1B}" type="slidenum">
              <a:rPr lang="he-IL"/>
              <a:pPr>
                <a:defRPr/>
              </a:pPr>
              <a:t>‹Nr.›</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D55A5D5-6E20-48B2-9077-BCAFDFD433A1}" type="datetimeFigureOut">
              <a:rPr lang="he-IL"/>
              <a:pPr>
                <a:defRPr/>
              </a:pPr>
              <a:t>י"ז/ניסן/תשע"ד</a:t>
            </a:fld>
            <a:endParaRPr lang="he-IL"/>
          </a:p>
        </p:txBody>
      </p:sp>
      <p:sp>
        <p:nvSpPr>
          <p:cNvPr id="6" name="Footer Placeholder 21"/>
          <p:cNvSpPr>
            <a:spLocks noGrp="1"/>
          </p:cNvSpPr>
          <p:nvPr>
            <p:ph type="ftr" sz="quarter" idx="11"/>
          </p:nvPr>
        </p:nvSpPr>
        <p:spPr/>
        <p:txBody>
          <a:bodyPr/>
          <a:lstStyle>
            <a:lvl1pPr>
              <a:defRPr/>
            </a:lvl1pPr>
          </a:lstStyle>
          <a:p>
            <a:pPr>
              <a:defRPr/>
            </a:pPr>
            <a:endParaRPr lang="he-IL"/>
          </a:p>
        </p:txBody>
      </p:sp>
      <p:sp>
        <p:nvSpPr>
          <p:cNvPr id="7" name="Slide Number Placeholder 17"/>
          <p:cNvSpPr>
            <a:spLocks noGrp="1"/>
          </p:cNvSpPr>
          <p:nvPr>
            <p:ph type="sldNum" sz="quarter" idx="12"/>
          </p:nvPr>
        </p:nvSpPr>
        <p:spPr/>
        <p:txBody>
          <a:bodyPr/>
          <a:lstStyle>
            <a:lvl1pPr>
              <a:defRPr/>
            </a:lvl1pPr>
          </a:lstStyle>
          <a:p>
            <a:pPr>
              <a:defRPr/>
            </a:pPr>
            <a:fld id="{E01C10C1-C129-4719-B66B-D06F0329F68D}" type="slidenum">
              <a:rPr lang="he-IL"/>
              <a:pPr>
                <a:defRPr/>
              </a:pPr>
              <a:t>‹Nr.›</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23E513F6-AF6D-4DB8-8F01-7722287FC323}" type="datetimeFigureOut">
              <a:rPr lang="he-IL"/>
              <a:pPr>
                <a:defRPr/>
              </a:pPr>
              <a:t>י"ז/ניסן/תשע"ד</a:t>
            </a:fld>
            <a:endParaRPr lang="he-IL"/>
          </a:p>
        </p:txBody>
      </p:sp>
      <p:sp>
        <p:nvSpPr>
          <p:cNvPr id="10" name="Footer Placeholder 5"/>
          <p:cNvSpPr>
            <a:spLocks noGrp="1"/>
          </p:cNvSpPr>
          <p:nvPr>
            <p:ph type="ftr" sz="quarter" idx="11"/>
          </p:nvPr>
        </p:nvSpPr>
        <p:spPr/>
        <p:txBody>
          <a:bodyPr/>
          <a:lstStyle>
            <a:lvl1pPr>
              <a:defRPr/>
            </a:lvl1pPr>
          </a:lstStyle>
          <a:p>
            <a:pPr>
              <a:defRPr/>
            </a:pPr>
            <a:endParaRPr lang="he-IL"/>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FFB915A-7111-4EF5-B826-8B08BA046948}" type="slidenum">
              <a:rPr lang="he-IL"/>
              <a:pPr>
                <a:defRPr/>
              </a:pPr>
              <a:t>‹Nr.›</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2765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765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rtl="1"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fld id="{B20D8F7A-8567-4C30-947B-9DA9F23DA75C}" type="datetimeFigureOut">
              <a:rPr lang="he-IL"/>
              <a:pPr>
                <a:defRPr/>
              </a:pPr>
              <a:t>י"ז/ניסן/תשע"ד</a:t>
            </a:fld>
            <a:endParaRPr lang="he-IL"/>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rtl="1"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endParaRPr lang="he-IL"/>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rtl="1"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fld id="{B70B66BC-3398-4B2F-9E65-1E71A0B8BEEE}" type="slidenum">
              <a:rPr lang="he-IL"/>
              <a:pPr>
                <a:defRPr/>
              </a:pPr>
              <a:t>‹Nr.›</a:t>
            </a:fld>
            <a:endParaRPr lang="he-IL"/>
          </a:p>
        </p:txBody>
      </p:sp>
      <p:grpSp>
        <p:nvGrpSpPr>
          <p:cNvPr id="276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r" rtl="1" fontAlgn="auto">
                <a:spcBef>
                  <a:spcPts val="0"/>
                </a:spcBef>
                <a:spcAft>
                  <a:spcPts val="0"/>
                </a:spcAft>
                <a:defRPr/>
              </a:pPr>
              <a:endParaRPr lang="en-US">
                <a:latin typeface="+mn-lt"/>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r" rtl="1" fontAlgn="auto">
                <a:spcBef>
                  <a:spcPts val="0"/>
                </a:spcBef>
                <a:spcAft>
                  <a:spcPts val="0"/>
                </a:spcAft>
                <a:defRPr/>
              </a:pPr>
              <a:endParaRPr lang="en-US">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3732" r:id="rId1"/>
    <p:sldLayoutId id="2147483724" r:id="rId2"/>
    <p:sldLayoutId id="2147483733" r:id="rId3"/>
    <p:sldLayoutId id="2147483725" r:id="rId4"/>
    <p:sldLayoutId id="2147483726" r:id="rId5"/>
    <p:sldLayoutId id="2147483727" r:id="rId6"/>
    <p:sldLayoutId id="2147483728" r:id="rId7"/>
    <p:sldLayoutId id="2147483729" r:id="rId8"/>
    <p:sldLayoutId id="2147483734" r:id="rId9"/>
    <p:sldLayoutId id="2147483730" r:id="rId10"/>
    <p:sldLayoutId id="2147483731" r:id="rId11"/>
  </p:sldLayoutIdLst>
  <p:txStyles>
    <p:title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itchFamily="34" charset="0"/>
          <a:cs typeface="Arial" charset="0"/>
        </a:defRPr>
      </a:lvl2pPr>
      <a:lvl3pPr algn="l" rtl="1" eaLnBrk="0" fontAlgn="base" hangingPunct="0">
        <a:spcBef>
          <a:spcPct val="0"/>
        </a:spcBef>
        <a:spcAft>
          <a:spcPct val="0"/>
        </a:spcAft>
        <a:defRPr sz="5000">
          <a:solidFill>
            <a:schemeClr val="tx2"/>
          </a:solidFill>
          <a:latin typeface="Calibri" pitchFamily="34" charset="0"/>
          <a:cs typeface="Arial" charset="0"/>
        </a:defRPr>
      </a:lvl3pPr>
      <a:lvl4pPr algn="l" rtl="1" eaLnBrk="0" fontAlgn="base" hangingPunct="0">
        <a:spcBef>
          <a:spcPct val="0"/>
        </a:spcBef>
        <a:spcAft>
          <a:spcPct val="0"/>
        </a:spcAft>
        <a:defRPr sz="5000">
          <a:solidFill>
            <a:schemeClr val="tx2"/>
          </a:solidFill>
          <a:latin typeface="Calibri" pitchFamily="34" charset="0"/>
          <a:cs typeface="Arial" charset="0"/>
        </a:defRPr>
      </a:lvl4pPr>
      <a:lvl5pPr algn="l" rtl="1" eaLnBrk="0" fontAlgn="base" hangingPunct="0">
        <a:spcBef>
          <a:spcPct val="0"/>
        </a:spcBef>
        <a:spcAft>
          <a:spcPct val="0"/>
        </a:spcAft>
        <a:defRPr sz="5000">
          <a:solidFill>
            <a:schemeClr val="tx2"/>
          </a:solidFill>
          <a:latin typeface="Calibri" pitchFamily="34" charset="0"/>
          <a:cs typeface="Arial" charset="0"/>
        </a:defRPr>
      </a:lvl5pPr>
      <a:lvl6pPr marL="457200" algn="l" rtl="1" fontAlgn="base">
        <a:spcBef>
          <a:spcPct val="0"/>
        </a:spcBef>
        <a:spcAft>
          <a:spcPct val="0"/>
        </a:spcAft>
        <a:defRPr sz="5000">
          <a:solidFill>
            <a:schemeClr val="tx2"/>
          </a:solidFill>
          <a:latin typeface="Calibri" pitchFamily="34" charset="0"/>
          <a:cs typeface="Arial" charset="0"/>
        </a:defRPr>
      </a:lvl6pPr>
      <a:lvl7pPr marL="914400" algn="l" rtl="1" fontAlgn="base">
        <a:spcBef>
          <a:spcPct val="0"/>
        </a:spcBef>
        <a:spcAft>
          <a:spcPct val="0"/>
        </a:spcAft>
        <a:defRPr sz="5000">
          <a:solidFill>
            <a:schemeClr val="tx2"/>
          </a:solidFill>
          <a:latin typeface="Calibri" pitchFamily="34" charset="0"/>
          <a:cs typeface="Arial" charset="0"/>
        </a:defRPr>
      </a:lvl7pPr>
      <a:lvl8pPr marL="1371600" algn="l" rtl="1" fontAlgn="base">
        <a:spcBef>
          <a:spcPct val="0"/>
        </a:spcBef>
        <a:spcAft>
          <a:spcPct val="0"/>
        </a:spcAft>
        <a:defRPr sz="5000">
          <a:solidFill>
            <a:schemeClr val="tx2"/>
          </a:solidFill>
          <a:latin typeface="Calibri" pitchFamily="34" charset="0"/>
          <a:cs typeface="Arial" charset="0"/>
        </a:defRPr>
      </a:lvl8pPr>
      <a:lvl9pPr marL="1828800" algn="l" rtl="1" fontAlgn="base">
        <a:spcBef>
          <a:spcPct val="0"/>
        </a:spcBef>
        <a:spcAft>
          <a:spcPct val="0"/>
        </a:spcAft>
        <a:defRPr sz="5000">
          <a:solidFill>
            <a:schemeClr val="tx2"/>
          </a:solidFill>
          <a:latin typeface="Calibri" pitchFamily="34" charset="0"/>
          <a:cs typeface="Arial" charset="0"/>
        </a:defRPr>
      </a:lvl9pPr>
    </p:titleStyle>
    <p:bodyStyle>
      <a:lvl1pPr marL="273050" indent="-273050" algn="r" rtl="1"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David"/>
          <a:cs typeface="+mn-cs"/>
        </a:defRPr>
      </a:lvl1pPr>
      <a:lvl2pPr marL="639763" indent="-246063" algn="r" rtl="1"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David"/>
          <a:cs typeface="+mn-cs"/>
        </a:defRPr>
      </a:lvl2pPr>
      <a:lvl3pPr marL="914400" indent="-246063" algn="r" rtl="1"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David"/>
          <a:cs typeface="+mn-cs"/>
        </a:defRPr>
      </a:lvl3pPr>
      <a:lvl4pPr marL="1187450" indent="-209550" algn="r" rtl="1"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David"/>
          <a:cs typeface="+mn-cs"/>
        </a:defRPr>
      </a:lvl4pPr>
      <a:lvl5pPr marL="1462088" indent="-209550" algn="r" rtl="1"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David"/>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u="sng" dirty="0" err="1" smtClean="0"/>
              <a:t>Laufersweiler’s</a:t>
            </a:r>
            <a:r>
              <a:rPr lang="en-US" u="sng" dirty="0" smtClean="0"/>
              <a:t> Synagogue</a:t>
            </a:r>
            <a:r>
              <a:rPr lang="en-US" dirty="0" smtClean="0"/>
              <a:t/>
            </a:r>
            <a:br>
              <a:rPr lang="en-US" dirty="0" smtClean="0"/>
            </a:br>
            <a:endParaRPr lang="he-I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Content Placeholder 3" descr="Laufersweiler Synagoge 129.jpg"/>
          <p:cNvPicPr>
            <a:picLocks noGrp="1" noChangeAspect="1"/>
          </p:cNvPicPr>
          <p:nvPr>
            <p:ph idx="1"/>
          </p:nvPr>
        </p:nvPicPr>
        <p:blipFill>
          <a:blip r:embed="rId2"/>
          <a:srcRect/>
          <a:stretch>
            <a:fillRect/>
          </a:stretch>
        </p:blipFill>
        <p:spPr>
          <a:xfrm>
            <a:off x="96838" y="296863"/>
            <a:ext cx="8904287" cy="6203950"/>
          </a:xfrm>
        </p:spPr>
      </p:pic>
      <p:sp>
        <p:nvSpPr>
          <p:cNvPr id="32770" name="Title 1"/>
          <p:cNvSpPr>
            <a:spLocks noGrp="1"/>
          </p:cNvSpPr>
          <p:nvPr>
            <p:ph type="title"/>
          </p:nvPr>
        </p:nvSpPr>
        <p:spPr>
          <a:xfrm>
            <a:off x="0" y="0"/>
            <a:ext cx="8229600" cy="1143000"/>
          </a:xfrm>
        </p:spPr>
        <p:txBody>
          <a:bodyPr/>
          <a:lstStyle/>
          <a:p>
            <a:pPr eaLnBrk="1" hangingPunct="1"/>
            <a:r>
              <a:rPr lang="en-US" smtClean="0">
                <a:cs typeface="Arial" charset="0"/>
              </a:rPr>
              <a:t>1911:</a:t>
            </a:r>
            <a:endParaRPr lang="he-IL"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Content Placeholder 5" descr="post card.jpg"/>
          <p:cNvPicPr>
            <a:picLocks noGrp="1" noChangeAspect="1"/>
          </p:cNvPicPr>
          <p:nvPr>
            <p:ph idx="1"/>
          </p:nvPr>
        </p:nvPicPr>
        <p:blipFill>
          <a:blip r:embed="rId2"/>
          <a:srcRect/>
          <a:stretch>
            <a:fillRect/>
          </a:stretch>
        </p:blipFill>
        <p:spPr>
          <a:xfrm>
            <a:off x="142875" y="785813"/>
            <a:ext cx="8858250" cy="5727700"/>
          </a:xfrm>
        </p:spPr>
      </p:pic>
      <p:sp>
        <p:nvSpPr>
          <p:cNvPr id="33794" name="Title 1"/>
          <p:cNvSpPr>
            <a:spLocks noGrp="1"/>
          </p:cNvSpPr>
          <p:nvPr>
            <p:ph type="title"/>
          </p:nvPr>
        </p:nvSpPr>
        <p:spPr>
          <a:xfrm>
            <a:off x="457200" y="-357188"/>
            <a:ext cx="8229600" cy="1143001"/>
          </a:xfrm>
        </p:spPr>
        <p:txBody>
          <a:bodyPr/>
          <a:lstStyle/>
          <a:p>
            <a:pPr eaLnBrk="1" hangingPunct="1"/>
            <a:r>
              <a:rPr lang="en-US" smtClean="0">
                <a:cs typeface="Arial" charset="0"/>
              </a:rPr>
              <a:t>Postcard of the village:</a:t>
            </a:r>
            <a:endParaRPr lang="he-IL" smtClean="0"/>
          </a:p>
        </p:txBody>
      </p:sp>
      <p:sp>
        <p:nvSpPr>
          <p:cNvPr id="8" name="Rectangle 7"/>
          <p:cNvSpPr/>
          <p:nvPr/>
        </p:nvSpPr>
        <p:spPr>
          <a:xfrm>
            <a:off x="6357938" y="3357563"/>
            <a:ext cx="2714625" cy="3286125"/>
          </a:xfrm>
          <a:prstGeom prst="rect">
            <a:avLst/>
          </a:prstGeom>
          <a:noFill/>
          <a:ln w="3810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he-IL"/>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285750"/>
            <a:ext cx="8229600" cy="1143000"/>
          </a:xfrm>
        </p:spPr>
        <p:txBody>
          <a:bodyPr/>
          <a:lstStyle/>
          <a:p>
            <a:pPr algn="ctr" rtl="0" eaLnBrk="1" hangingPunct="1"/>
            <a:r>
              <a:rPr lang="en-US" smtClean="0">
                <a:cs typeface="Arial" charset="0"/>
              </a:rPr>
              <a:t> Destruction of the building:</a:t>
            </a:r>
            <a:r>
              <a:rPr lang="he-IL" smtClean="0"/>
              <a:t> </a:t>
            </a:r>
            <a:r>
              <a:rPr lang="en-US" smtClean="0">
                <a:cs typeface="Arial" charset="0"/>
              </a:rPr>
              <a:t> </a:t>
            </a:r>
            <a:endParaRPr lang="he-IL" smtClean="0"/>
          </a:p>
        </p:txBody>
      </p:sp>
      <p:sp>
        <p:nvSpPr>
          <p:cNvPr id="34818" name="Content Placeholder 2"/>
          <p:cNvSpPr>
            <a:spLocks noGrp="1"/>
          </p:cNvSpPr>
          <p:nvPr>
            <p:ph idx="1"/>
          </p:nvPr>
        </p:nvSpPr>
        <p:spPr/>
        <p:txBody>
          <a:bodyPr/>
          <a:lstStyle/>
          <a:p>
            <a:pPr algn="l" rtl="0" eaLnBrk="1" hangingPunct="1"/>
            <a:r>
              <a:rPr lang="en-US" smtClean="0">
                <a:cs typeface="David"/>
              </a:rPr>
              <a:t>In November 1938, during the ‘Crystal Night’ the </a:t>
            </a:r>
            <a:r>
              <a:rPr lang="en-US" u="sng" smtClean="0">
                <a:cs typeface="David"/>
              </a:rPr>
              <a:t>interior</a:t>
            </a:r>
            <a:r>
              <a:rPr lang="en-US" smtClean="0">
                <a:cs typeface="David"/>
              </a:rPr>
              <a:t> was completely vandalized by  SA members and local Nazis.</a:t>
            </a:r>
          </a:p>
          <a:p>
            <a:pPr algn="l" rtl="0" eaLnBrk="1" hangingPunct="1"/>
            <a:r>
              <a:rPr lang="en-US" smtClean="0">
                <a:cs typeface="David"/>
              </a:rPr>
              <a:t>The ‘Star of David’ was hammered down.</a:t>
            </a:r>
          </a:p>
          <a:p>
            <a:pPr algn="l" rtl="0" eaLnBrk="1" hangingPunct="1"/>
            <a:r>
              <a:rPr lang="en-US" smtClean="0">
                <a:cs typeface="David"/>
              </a:rPr>
              <a:t>The building wasn’t burned.</a:t>
            </a:r>
          </a:p>
          <a:p>
            <a:pPr algn="l" rtl="0" eaLnBrk="1" hangingPunct="1"/>
            <a:endParaRPr lang="he-IL"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algn="ctr" eaLnBrk="1" hangingPunct="1"/>
            <a:r>
              <a:rPr lang="en-US" smtClean="0">
                <a:cs typeface="Arial" charset="0"/>
              </a:rPr>
              <a:t>June 1955:</a:t>
            </a:r>
            <a:endParaRPr lang="he-IL" smtClean="0"/>
          </a:p>
        </p:txBody>
      </p:sp>
      <p:sp>
        <p:nvSpPr>
          <p:cNvPr id="36866" name="Content Placeholder 2"/>
          <p:cNvSpPr>
            <a:spLocks noGrp="1"/>
          </p:cNvSpPr>
          <p:nvPr>
            <p:ph idx="1"/>
          </p:nvPr>
        </p:nvSpPr>
        <p:spPr/>
        <p:txBody>
          <a:bodyPr/>
          <a:lstStyle/>
          <a:p>
            <a:pPr algn="l" rtl="0" eaLnBrk="1" hangingPunct="1"/>
            <a:r>
              <a:rPr lang="en-US" smtClean="0">
                <a:cs typeface="David"/>
              </a:rPr>
              <a:t>The building was sold to the civil community .</a:t>
            </a:r>
          </a:p>
          <a:p>
            <a:pPr algn="l" rtl="0" eaLnBrk="1" hangingPunct="1"/>
            <a:r>
              <a:rPr lang="en-US" smtClean="0">
                <a:cs typeface="David"/>
              </a:rPr>
              <a:t>The original architecture was completely changed.</a:t>
            </a:r>
            <a:endParaRPr lang="he-IL"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Content Placeholder 3" descr="בלי כותרת.jpg"/>
          <p:cNvPicPr>
            <a:picLocks noGrp="1" noChangeAspect="1"/>
          </p:cNvPicPr>
          <p:nvPr>
            <p:ph idx="1"/>
          </p:nvPr>
        </p:nvPicPr>
        <p:blipFill>
          <a:blip r:embed="rId3"/>
          <a:srcRect/>
          <a:stretch>
            <a:fillRect/>
          </a:stretch>
        </p:blipFill>
        <p:spPr>
          <a:xfrm>
            <a:off x="357188" y="714375"/>
            <a:ext cx="3857625" cy="4624388"/>
          </a:xfrm>
        </p:spPr>
      </p:pic>
      <p:pic>
        <p:nvPicPr>
          <p:cNvPr id="38914" name="Picture 4" descr="חלון.jpg"/>
          <p:cNvPicPr>
            <a:picLocks noChangeAspect="1"/>
          </p:cNvPicPr>
          <p:nvPr/>
        </p:nvPicPr>
        <p:blipFill>
          <a:blip r:embed="rId4"/>
          <a:srcRect/>
          <a:stretch>
            <a:fillRect/>
          </a:stretch>
        </p:blipFill>
        <p:spPr bwMode="auto">
          <a:xfrm>
            <a:off x="5643563" y="1928813"/>
            <a:ext cx="2687637" cy="4494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Content Placeholder 3" descr="צד אחורי.jpg"/>
          <p:cNvPicPr>
            <a:picLocks noGrp="1" noChangeAspect="1"/>
          </p:cNvPicPr>
          <p:nvPr>
            <p:ph idx="1"/>
          </p:nvPr>
        </p:nvPicPr>
        <p:blipFill>
          <a:blip r:embed="rId3"/>
          <a:srcRect/>
          <a:stretch>
            <a:fillRect/>
          </a:stretch>
        </p:blipFill>
        <p:spPr>
          <a:xfrm>
            <a:off x="2500313" y="0"/>
            <a:ext cx="4500562" cy="684371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z="4500" smtClean="0">
                <a:cs typeface="Arial" charset="0"/>
              </a:rPr>
              <a:t>Beginning of the 1980s –what would happen to the building?</a:t>
            </a:r>
            <a:endParaRPr lang="he-IL" sz="4500" smtClean="0"/>
          </a:p>
        </p:txBody>
      </p:sp>
      <p:pic>
        <p:nvPicPr>
          <p:cNvPr id="43010" name="Content Placeholder 3" descr="Laufersweiler Synagoge 132.jpg"/>
          <p:cNvPicPr>
            <a:picLocks noGrp="1" noChangeAspect="1"/>
          </p:cNvPicPr>
          <p:nvPr>
            <p:ph idx="1"/>
          </p:nvPr>
        </p:nvPicPr>
        <p:blipFill>
          <a:blip r:embed="rId3"/>
          <a:srcRect/>
          <a:stretch>
            <a:fillRect/>
          </a:stretch>
        </p:blipFill>
        <p:spPr>
          <a:xfrm>
            <a:off x="571500" y="2054225"/>
            <a:ext cx="3429000" cy="4394200"/>
          </a:xfrm>
        </p:spPr>
      </p:pic>
      <p:pic>
        <p:nvPicPr>
          <p:cNvPr id="43011" name="Picture 4" descr="Laufersweiler Synagoge 134.jpg"/>
          <p:cNvPicPr>
            <a:picLocks noChangeAspect="1"/>
          </p:cNvPicPr>
          <p:nvPr/>
        </p:nvPicPr>
        <p:blipFill>
          <a:blip r:embed="rId4"/>
          <a:srcRect/>
          <a:stretch>
            <a:fillRect/>
          </a:stretch>
        </p:blipFill>
        <p:spPr bwMode="auto">
          <a:xfrm>
            <a:off x="4857750" y="2182813"/>
            <a:ext cx="3214688" cy="404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1985-the building was listed as ‘Historic Monument’</a:t>
            </a:r>
            <a:endParaRPr lang="he-IL" dirty="0"/>
          </a:p>
        </p:txBody>
      </p:sp>
      <p:pic>
        <p:nvPicPr>
          <p:cNvPr id="45058" name="Content Placeholder 3" descr="Laufersweiler Synagoge 207.jpg"/>
          <p:cNvPicPr>
            <a:picLocks noGrp="1" noChangeAspect="1"/>
          </p:cNvPicPr>
          <p:nvPr>
            <p:ph idx="1"/>
          </p:nvPr>
        </p:nvPicPr>
        <p:blipFill>
          <a:blip r:embed="rId3"/>
          <a:srcRect l="35945" t="11247" r="33783"/>
          <a:stretch>
            <a:fillRect/>
          </a:stretch>
        </p:blipFill>
        <p:spPr>
          <a:xfrm>
            <a:off x="5643563" y="1285875"/>
            <a:ext cx="2714625" cy="5286375"/>
          </a:xfrm>
        </p:spPr>
      </p:pic>
      <p:sp>
        <p:nvSpPr>
          <p:cNvPr id="45059" name="Rectangle 4"/>
          <p:cNvSpPr>
            <a:spLocks noChangeArrowheads="1"/>
          </p:cNvSpPr>
          <p:nvPr/>
        </p:nvSpPr>
        <p:spPr bwMode="auto">
          <a:xfrm>
            <a:off x="0" y="3357563"/>
            <a:ext cx="5143500" cy="461962"/>
          </a:xfrm>
          <a:prstGeom prst="rect">
            <a:avLst/>
          </a:prstGeom>
          <a:noFill/>
          <a:ln w="9525">
            <a:noFill/>
            <a:miter lim="800000"/>
            <a:headEnd/>
            <a:tailEnd/>
          </a:ln>
        </p:spPr>
        <p:txBody>
          <a:bodyPr>
            <a:spAutoFit/>
          </a:bodyPr>
          <a:lstStyle/>
          <a:p>
            <a:r>
              <a:rPr lang="en-US" sz="2400" b="1">
                <a:latin typeface="Constantia" pitchFamily="18" charset="0"/>
              </a:rPr>
              <a:t> marking  as a cultural monument</a:t>
            </a:r>
            <a:endParaRPr lang="he-IL" sz="2400" b="1">
              <a:latin typeface="Constantia" pitchFamily="18" charset="0"/>
            </a:endParaRPr>
          </a:p>
        </p:txBody>
      </p:sp>
      <p:cxnSp>
        <p:nvCxnSpPr>
          <p:cNvPr id="7" name="Straight Arrow Connector 6"/>
          <p:cNvCxnSpPr/>
          <p:nvPr/>
        </p:nvCxnSpPr>
        <p:spPr>
          <a:xfrm>
            <a:off x="5072063" y="3643313"/>
            <a:ext cx="1785937"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357188" y="-214313"/>
            <a:ext cx="8229600" cy="1143001"/>
          </a:xfrm>
        </p:spPr>
        <p:txBody>
          <a:bodyPr/>
          <a:lstStyle/>
          <a:p>
            <a:pPr eaLnBrk="1" hangingPunct="1"/>
            <a:r>
              <a:rPr lang="en-US" smtClean="0">
                <a:cs typeface="Arial" charset="0"/>
              </a:rPr>
              <a:t>1986-conservation began:</a:t>
            </a:r>
            <a:endParaRPr lang="he-IL" smtClean="0"/>
          </a:p>
        </p:txBody>
      </p:sp>
      <p:pic>
        <p:nvPicPr>
          <p:cNvPr id="47106" name="Content Placeholder 3" descr="הרכבת הכותרת.jpg"/>
          <p:cNvPicPr>
            <a:picLocks noGrp="1" noChangeAspect="1"/>
          </p:cNvPicPr>
          <p:nvPr>
            <p:ph idx="1"/>
          </p:nvPr>
        </p:nvPicPr>
        <p:blipFill>
          <a:blip r:embed="rId3"/>
          <a:srcRect/>
          <a:stretch>
            <a:fillRect/>
          </a:stretch>
        </p:blipFill>
        <p:spPr>
          <a:xfrm>
            <a:off x="571500" y="1000125"/>
            <a:ext cx="7572375" cy="5675313"/>
          </a:xfrm>
        </p:spPr>
      </p:pic>
      <p:sp>
        <p:nvSpPr>
          <p:cNvPr id="47107" name="TextBox 4"/>
          <p:cNvSpPr txBox="1">
            <a:spLocks noChangeArrowheads="1"/>
          </p:cNvSpPr>
          <p:nvPr/>
        </p:nvSpPr>
        <p:spPr bwMode="auto">
          <a:xfrm>
            <a:off x="642938" y="1071563"/>
            <a:ext cx="3357562" cy="584200"/>
          </a:xfrm>
          <a:prstGeom prst="rect">
            <a:avLst/>
          </a:prstGeom>
          <a:noFill/>
          <a:ln w="9525">
            <a:noFill/>
            <a:miter lim="800000"/>
            <a:headEnd/>
            <a:tailEnd/>
          </a:ln>
        </p:spPr>
        <p:txBody>
          <a:bodyPr>
            <a:spAutoFit/>
          </a:bodyPr>
          <a:lstStyle/>
          <a:p>
            <a:r>
              <a:rPr lang="en-US" sz="3200" b="1">
                <a:latin typeface="Constantia" pitchFamily="18" charset="0"/>
              </a:rPr>
              <a:t>The inscription:</a:t>
            </a:r>
            <a:endParaRPr lang="he-IL" sz="3200" b="1">
              <a:latin typeface="Constanti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Content Placeholder 3" descr="כתובת צבעוני.jpg"/>
          <p:cNvPicPr>
            <a:picLocks noGrp="1" noChangeAspect="1"/>
          </p:cNvPicPr>
          <p:nvPr>
            <p:ph idx="1"/>
          </p:nvPr>
        </p:nvPicPr>
        <p:blipFill>
          <a:blip r:embed="rId3">
            <a:lum contrast="20000"/>
          </a:blip>
          <a:srcRect/>
          <a:stretch>
            <a:fillRect/>
          </a:stretch>
        </p:blipFill>
        <p:spPr>
          <a:xfrm>
            <a:off x="71438" y="357188"/>
            <a:ext cx="8909050" cy="6161087"/>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endParaRPr lang="ar-SA" smtClean="0">
              <a:cs typeface="Arial" charset="0"/>
            </a:endParaRPr>
          </a:p>
        </p:txBody>
      </p:sp>
      <p:pic>
        <p:nvPicPr>
          <p:cNvPr id="16386" name="Picture 2"/>
          <p:cNvPicPr>
            <a:picLocks noGrp="1" noChangeAspect="1" noChangeArrowheads="1"/>
          </p:cNvPicPr>
          <p:nvPr>
            <p:ph idx="1"/>
          </p:nvPr>
        </p:nvPicPr>
        <p:blipFill>
          <a:blip r:embed="rId3"/>
          <a:srcRect l="23071" t="14285" r="34335" b="15874"/>
          <a:stretch>
            <a:fillRect/>
          </a:stretch>
        </p:blipFill>
        <p:spPr>
          <a:xfrm>
            <a:off x="928688" y="0"/>
            <a:ext cx="7286625" cy="6680200"/>
          </a:xfrm>
        </p:spPr>
      </p:pic>
      <p:sp>
        <p:nvSpPr>
          <p:cNvPr id="6" name="Rectangle 5"/>
          <p:cNvSpPr/>
          <p:nvPr/>
        </p:nvSpPr>
        <p:spPr>
          <a:xfrm>
            <a:off x="3286125" y="3857625"/>
            <a:ext cx="1143000" cy="1071563"/>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1" anchor="ctr"/>
          <a:lstStyle/>
          <a:p>
            <a:pPr algn="ctr" rtl="1" fontAlgn="auto">
              <a:spcBef>
                <a:spcPts val="0"/>
              </a:spcBef>
              <a:spcAft>
                <a:spcPts val="0"/>
              </a:spcAft>
              <a:defRPr/>
            </a:pPr>
            <a:endParaRPr lang="he-IL"/>
          </a:p>
        </p:txBody>
      </p:sp>
      <p:pic>
        <p:nvPicPr>
          <p:cNvPr id="22531" name="Picture 3"/>
          <p:cNvPicPr>
            <a:picLocks noChangeAspect="1" noChangeArrowheads="1"/>
          </p:cNvPicPr>
          <p:nvPr/>
        </p:nvPicPr>
        <p:blipFill>
          <a:blip r:embed="rId4"/>
          <a:srcRect/>
          <a:stretch>
            <a:fillRect/>
          </a:stretch>
        </p:blipFill>
        <p:spPr bwMode="auto">
          <a:xfrm>
            <a:off x="0" y="1071563"/>
            <a:ext cx="9328150" cy="5214937"/>
          </a:xfrm>
          <a:prstGeom prst="rect">
            <a:avLst/>
          </a:prstGeom>
          <a:noFill/>
          <a:ln w="9525">
            <a:noFill/>
            <a:miter lim="800000"/>
            <a:headEnd/>
            <a:tailEnd/>
          </a:ln>
        </p:spPr>
      </p:pic>
      <p:sp>
        <p:nvSpPr>
          <p:cNvPr id="16389" name="TextBox 6"/>
          <p:cNvSpPr txBox="1">
            <a:spLocks noChangeArrowheads="1"/>
          </p:cNvSpPr>
          <p:nvPr/>
        </p:nvSpPr>
        <p:spPr bwMode="auto">
          <a:xfrm>
            <a:off x="3071813" y="1500188"/>
            <a:ext cx="857250" cy="369887"/>
          </a:xfrm>
          <a:prstGeom prst="rect">
            <a:avLst/>
          </a:prstGeom>
          <a:noFill/>
          <a:ln w="9525">
            <a:noFill/>
            <a:miter lim="800000"/>
            <a:headEnd/>
            <a:tailEnd/>
          </a:ln>
        </p:spPr>
        <p:txBody>
          <a:bodyPr>
            <a:spAutoFit/>
          </a:bodyPr>
          <a:lstStyle/>
          <a:p>
            <a:pPr algn="r" rtl="1"/>
            <a:r>
              <a:rPr lang="en-US" b="1">
                <a:solidFill>
                  <a:schemeClr val="bg1"/>
                </a:solidFill>
                <a:latin typeface="Constantia" pitchFamily="18" charset="0"/>
              </a:rPr>
              <a:t>Mosel</a:t>
            </a:r>
            <a:endParaRPr lang="he-IL" b="1">
              <a:solidFill>
                <a:schemeClr val="bg1"/>
              </a:solidFill>
              <a:latin typeface="Constantia" pitchFamily="18" charset="0"/>
            </a:endParaRPr>
          </a:p>
        </p:txBody>
      </p:sp>
      <p:sp>
        <p:nvSpPr>
          <p:cNvPr id="16390" name="TextBox 7"/>
          <p:cNvSpPr txBox="1">
            <a:spLocks noChangeArrowheads="1"/>
          </p:cNvSpPr>
          <p:nvPr/>
        </p:nvSpPr>
        <p:spPr bwMode="auto">
          <a:xfrm>
            <a:off x="5214938" y="1571625"/>
            <a:ext cx="928687" cy="369888"/>
          </a:xfrm>
          <a:prstGeom prst="rect">
            <a:avLst/>
          </a:prstGeom>
          <a:noFill/>
          <a:ln w="9525">
            <a:noFill/>
            <a:miter lim="800000"/>
            <a:headEnd/>
            <a:tailEnd/>
          </a:ln>
        </p:spPr>
        <p:txBody>
          <a:bodyPr>
            <a:spAutoFit/>
          </a:bodyPr>
          <a:lstStyle/>
          <a:p>
            <a:pPr algn="r" rtl="1"/>
            <a:r>
              <a:rPr lang="en-US" b="1">
                <a:solidFill>
                  <a:schemeClr val="bg1"/>
                </a:solidFill>
                <a:latin typeface="Constantia" pitchFamily="18" charset="0"/>
              </a:rPr>
              <a:t>Rhein</a:t>
            </a:r>
            <a:endParaRPr lang="he-IL" b="1">
              <a:solidFill>
                <a:schemeClr val="bg1"/>
              </a:solidFill>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1"/>
                                        </p:tgtEl>
                                        <p:attrNameLst>
                                          <p:attrName>style.visibility</p:attrName>
                                        </p:attrNameLst>
                                      </p:cBhvr>
                                      <p:to>
                                        <p:strVal val="visible"/>
                                      </p:to>
                                    </p:set>
                                    <p:animEffect transition="in" filter="fade">
                                      <p:cBhvr>
                                        <p:cTn id="12" dur="2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242888" y="714375"/>
            <a:ext cx="3686175" cy="2724150"/>
          </a:xfrm>
        </p:spPr>
        <p:txBody>
          <a:bodyPr/>
          <a:lstStyle/>
          <a:p>
            <a:pPr rtl="0" eaLnBrk="1" hangingPunct="1"/>
            <a:r>
              <a:rPr lang="en-US" smtClean="0">
                <a:solidFill>
                  <a:schemeClr val="tx1"/>
                </a:solidFill>
                <a:cs typeface="Arial" charset="0"/>
              </a:rPr>
              <a:t>The ‘Star of David’ was returned:</a:t>
            </a:r>
            <a:endParaRPr lang="he-IL" smtClean="0">
              <a:solidFill>
                <a:schemeClr val="tx1"/>
              </a:solidFill>
            </a:endParaRPr>
          </a:p>
        </p:txBody>
      </p:sp>
      <p:pic>
        <p:nvPicPr>
          <p:cNvPr id="51202" name="Content Placeholder 3" descr="החזרת המגן דוד.jpg"/>
          <p:cNvPicPr>
            <a:picLocks noGrp="1" noChangeAspect="1"/>
          </p:cNvPicPr>
          <p:nvPr>
            <p:ph idx="1"/>
          </p:nvPr>
        </p:nvPicPr>
        <p:blipFill>
          <a:blip r:embed="rId3"/>
          <a:srcRect t="6364" b="20398"/>
          <a:stretch>
            <a:fillRect/>
          </a:stretch>
        </p:blipFill>
        <p:spPr>
          <a:xfrm>
            <a:off x="3929063" y="71438"/>
            <a:ext cx="4886325" cy="6786562"/>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Content Placeholder 3" descr="חזית.jpg"/>
          <p:cNvPicPr>
            <a:picLocks noGrp="1" noChangeAspect="1"/>
          </p:cNvPicPr>
          <p:nvPr>
            <p:ph idx="1"/>
          </p:nvPr>
        </p:nvPicPr>
        <p:blipFill>
          <a:blip r:embed="rId3"/>
          <a:srcRect/>
          <a:stretch>
            <a:fillRect/>
          </a:stretch>
        </p:blipFill>
        <p:spPr>
          <a:xfrm>
            <a:off x="4763" y="0"/>
            <a:ext cx="4710112" cy="6878638"/>
          </a:xfrm>
        </p:spPr>
      </p:pic>
      <p:pic>
        <p:nvPicPr>
          <p:cNvPr id="53250" name="Picture 5" descr="Laufersweiler Synagoge 201.jpg"/>
          <p:cNvPicPr>
            <a:picLocks noChangeAspect="1"/>
          </p:cNvPicPr>
          <p:nvPr/>
        </p:nvPicPr>
        <p:blipFill>
          <a:blip r:embed="rId4"/>
          <a:srcRect/>
          <a:stretch>
            <a:fillRect/>
          </a:stretch>
        </p:blipFill>
        <p:spPr bwMode="auto">
          <a:xfrm>
            <a:off x="4500563" y="0"/>
            <a:ext cx="513238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Content Placeholder 3" descr="back.jpg"/>
          <p:cNvPicPr>
            <a:picLocks noGrp="1" noChangeAspect="1"/>
          </p:cNvPicPr>
          <p:nvPr>
            <p:ph idx="1"/>
          </p:nvPr>
        </p:nvPicPr>
        <p:blipFill>
          <a:blip r:embed="rId3"/>
          <a:srcRect l="36528" t="-903"/>
          <a:stretch>
            <a:fillRect/>
          </a:stretch>
        </p:blipFill>
        <p:spPr>
          <a:xfrm>
            <a:off x="3930650" y="0"/>
            <a:ext cx="5213350" cy="6858000"/>
          </a:xfrm>
        </p:spPr>
      </p:pic>
      <p:pic>
        <p:nvPicPr>
          <p:cNvPr id="55298" name="Content Placeholder 3" descr="צד אחורי.jpg"/>
          <p:cNvPicPr>
            <a:picLocks noChangeAspect="1"/>
          </p:cNvPicPr>
          <p:nvPr/>
        </p:nvPicPr>
        <p:blipFill>
          <a:blip r:embed="rId4"/>
          <a:srcRect/>
          <a:stretch>
            <a:fillRect/>
          </a:stretch>
        </p:blipFill>
        <p:spPr bwMode="auto">
          <a:xfrm>
            <a:off x="0" y="0"/>
            <a:ext cx="4500563" cy="6843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Content Placeholder 3" descr="Laufersweiler Synagoge 204.jpg"/>
          <p:cNvPicPr>
            <a:picLocks noGrp="1" noChangeAspect="1"/>
          </p:cNvPicPr>
          <p:nvPr>
            <p:ph idx="1"/>
          </p:nvPr>
        </p:nvPicPr>
        <p:blipFill>
          <a:blip r:embed="rId3"/>
          <a:srcRect/>
          <a:stretch>
            <a:fillRect/>
          </a:stretch>
        </p:blipFill>
        <p:spPr>
          <a:xfrm>
            <a:off x="3286125" y="152400"/>
            <a:ext cx="5286375" cy="6634163"/>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285750" y="-285750"/>
            <a:ext cx="8229600" cy="1143000"/>
          </a:xfrm>
        </p:spPr>
        <p:txBody>
          <a:bodyPr/>
          <a:lstStyle/>
          <a:p>
            <a:pPr eaLnBrk="1" hangingPunct="1"/>
            <a:r>
              <a:rPr lang="en-US" smtClean="0">
                <a:cs typeface="Arial" charset="0"/>
              </a:rPr>
              <a:t>The ‘Lion of Judah’:</a:t>
            </a:r>
            <a:endParaRPr lang="he-IL" smtClean="0"/>
          </a:p>
        </p:txBody>
      </p:sp>
      <p:pic>
        <p:nvPicPr>
          <p:cNvPr id="59394" name="Content Placeholder 3" descr="אריות.jpg"/>
          <p:cNvPicPr>
            <a:picLocks noGrp="1" noChangeAspect="1"/>
          </p:cNvPicPr>
          <p:nvPr>
            <p:ph idx="1"/>
          </p:nvPr>
        </p:nvPicPr>
        <p:blipFill>
          <a:blip r:embed="rId3"/>
          <a:srcRect/>
          <a:stretch>
            <a:fillRect/>
          </a:stretch>
        </p:blipFill>
        <p:spPr>
          <a:xfrm>
            <a:off x="4237038" y="3429000"/>
            <a:ext cx="4549775" cy="3094038"/>
          </a:xfrm>
        </p:spPr>
      </p:pic>
      <p:pic>
        <p:nvPicPr>
          <p:cNvPr id="59395" name="Picture 4" descr="3.jpg"/>
          <p:cNvPicPr>
            <a:picLocks noChangeAspect="1"/>
          </p:cNvPicPr>
          <p:nvPr/>
        </p:nvPicPr>
        <p:blipFill>
          <a:blip r:embed="rId4"/>
          <a:srcRect/>
          <a:stretch>
            <a:fillRect/>
          </a:stretch>
        </p:blipFill>
        <p:spPr bwMode="auto">
          <a:xfrm>
            <a:off x="285750" y="928688"/>
            <a:ext cx="4508500" cy="3236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571500" y="642938"/>
            <a:ext cx="4286250" cy="5643562"/>
          </a:xfrm>
        </p:spPr>
        <p:txBody>
          <a:bodyPr/>
          <a:lstStyle/>
          <a:p>
            <a:pPr rtl="0" eaLnBrk="1" hangingPunct="1"/>
            <a:r>
              <a:rPr lang="en-US" sz="4500" smtClean="0">
                <a:cs typeface="Arial" charset="0"/>
              </a:rPr>
              <a:t>Sculpture in the ‘Aron Kodesh’ area</a:t>
            </a:r>
            <a:br>
              <a:rPr lang="en-US" sz="4500" smtClean="0">
                <a:cs typeface="Arial" charset="0"/>
              </a:rPr>
            </a:br>
            <a:r>
              <a:rPr lang="en-US" sz="4500" smtClean="0">
                <a:cs typeface="Arial" charset="0"/>
              </a:rPr>
              <a:t/>
            </a:r>
            <a:br>
              <a:rPr lang="en-US" sz="4500" smtClean="0">
                <a:cs typeface="Arial" charset="0"/>
              </a:rPr>
            </a:br>
            <a:r>
              <a:rPr lang="en-US" sz="4500" smtClean="0">
                <a:cs typeface="Arial" charset="0"/>
              </a:rPr>
              <a:t/>
            </a:r>
            <a:br>
              <a:rPr lang="en-US" sz="4500" smtClean="0">
                <a:cs typeface="Arial" charset="0"/>
              </a:rPr>
            </a:br>
            <a:r>
              <a:rPr lang="en-US" sz="4500" smtClean="0">
                <a:cs typeface="Arial" charset="0"/>
              </a:rPr>
              <a:t>Artist: Karl Heinz Brust, 1987.</a:t>
            </a:r>
            <a:endParaRPr lang="he-IL" sz="4500" smtClean="0"/>
          </a:p>
        </p:txBody>
      </p:sp>
      <p:pic>
        <p:nvPicPr>
          <p:cNvPr id="61442" name="Content Placeholder 3" descr="Laufersweiler Synagoge 131.jpg"/>
          <p:cNvPicPr>
            <a:picLocks noGrp="1" noChangeAspect="1"/>
          </p:cNvPicPr>
          <p:nvPr>
            <p:ph idx="1"/>
          </p:nvPr>
        </p:nvPicPr>
        <p:blipFill>
          <a:blip r:embed="rId2"/>
          <a:srcRect/>
          <a:stretch>
            <a:fillRect/>
          </a:stretch>
        </p:blipFill>
        <p:spPr>
          <a:xfrm>
            <a:off x="5214938" y="714375"/>
            <a:ext cx="3500437" cy="57531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9.jpg"/>
          <p:cNvPicPr>
            <a:picLocks noChangeAspect="1"/>
          </p:cNvPicPr>
          <p:nvPr/>
        </p:nvPicPr>
        <p:blipFill>
          <a:blip r:embed="rId3"/>
          <a:srcRect/>
          <a:stretch>
            <a:fillRect/>
          </a:stretch>
        </p:blipFill>
        <p:spPr bwMode="auto">
          <a:xfrm>
            <a:off x="285750" y="3429000"/>
            <a:ext cx="4479925" cy="3178175"/>
          </a:xfrm>
          <a:prstGeom prst="rect">
            <a:avLst/>
          </a:prstGeom>
          <a:noFill/>
          <a:ln w="9525">
            <a:noFill/>
            <a:miter lim="800000"/>
            <a:headEnd/>
            <a:tailEnd/>
          </a:ln>
        </p:spPr>
      </p:pic>
      <p:sp>
        <p:nvSpPr>
          <p:cNvPr id="2" name="Title 1"/>
          <p:cNvSpPr>
            <a:spLocks noGrp="1"/>
          </p:cNvSpPr>
          <p:nvPr>
            <p:ph type="title"/>
          </p:nvPr>
        </p:nvSpPr>
        <p:spPr>
          <a:xfrm>
            <a:off x="457200" y="704850"/>
            <a:ext cx="3400425" cy="1143000"/>
          </a:xfrm>
        </p:spPr>
        <p:txBody>
          <a:bodyPr>
            <a:normAutofit fontScale="90000"/>
          </a:bodyPr>
          <a:lstStyle/>
          <a:p>
            <a:pPr eaLnBrk="1" fontAlgn="auto" hangingPunct="1">
              <a:spcAft>
                <a:spcPts val="0"/>
              </a:spcAft>
              <a:defRPr/>
            </a:pPr>
            <a:r>
              <a:rPr lang="en-US" dirty="0" smtClean="0"/>
              <a:t>The ‘</a:t>
            </a:r>
            <a:r>
              <a:rPr lang="en-US" dirty="0" err="1" smtClean="0"/>
              <a:t>Aron-Kodesh</a:t>
            </a:r>
            <a:r>
              <a:rPr lang="en-US" dirty="0" smtClean="0"/>
              <a:t>’ area:</a:t>
            </a:r>
            <a:endParaRPr lang="he-IL" dirty="0"/>
          </a:p>
        </p:txBody>
      </p:sp>
      <p:pic>
        <p:nvPicPr>
          <p:cNvPr id="62467" name="Content Placeholder 3" descr="1.jpg"/>
          <p:cNvPicPr>
            <a:picLocks noGrp="1" noChangeAspect="1"/>
          </p:cNvPicPr>
          <p:nvPr>
            <p:ph idx="1"/>
          </p:nvPr>
        </p:nvPicPr>
        <p:blipFill>
          <a:blip r:embed="rId4"/>
          <a:srcRect/>
          <a:stretch>
            <a:fillRect/>
          </a:stretch>
        </p:blipFill>
        <p:spPr>
          <a:xfrm>
            <a:off x="4214813" y="214313"/>
            <a:ext cx="4562475" cy="6408737"/>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357188"/>
            <a:ext cx="8715375" cy="1143001"/>
          </a:xfrm>
        </p:spPr>
        <p:txBody>
          <a:bodyPr>
            <a:normAutofit fontScale="90000"/>
          </a:bodyPr>
          <a:lstStyle/>
          <a:p>
            <a:pPr eaLnBrk="1" fontAlgn="auto" hangingPunct="1">
              <a:spcAft>
                <a:spcPts val="0"/>
              </a:spcAft>
              <a:defRPr/>
            </a:pPr>
            <a:r>
              <a:rPr lang="en-US" dirty="0" smtClean="0"/>
              <a:t>31.1.1988 the synagogue re-opened:</a:t>
            </a:r>
            <a:endParaRPr lang="he-IL" dirty="0"/>
          </a:p>
        </p:txBody>
      </p:sp>
      <p:pic>
        <p:nvPicPr>
          <p:cNvPr id="64514" name="Picture 4" descr="כתבה February 88.jpg"/>
          <p:cNvPicPr>
            <a:picLocks noChangeAspect="1"/>
          </p:cNvPicPr>
          <p:nvPr/>
        </p:nvPicPr>
        <p:blipFill>
          <a:blip r:embed="rId3"/>
          <a:srcRect l="37862" t="48959" r="32468" b="19791"/>
          <a:stretch>
            <a:fillRect/>
          </a:stretch>
        </p:blipFill>
        <p:spPr bwMode="auto">
          <a:xfrm>
            <a:off x="5500688" y="1897063"/>
            <a:ext cx="3429000" cy="4675187"/>
          </a:xfrm>
          <a:prstGeom prst="rect">
            <a:avLst/>
          </a:prstGeom>
          <a:noFill/>
          <a:ln w="9525">
            <a:noFill/>
            <a:miter lim="800000"/>
            <a:headEnd/>
            <a:tailEnd/>
          </a:ln>
        </p:spPr>
      </p:pic>
      <p:pic>
        <p:nvPicPr>
          <p:cNvPr id="64515" name="Picture 6" descr="4.jpg"/>
          <p:cNvPicPr>
            <a:picLocks noChangeAspect="1"/>
          </p:cNvPicPr>
          <p:nvPr/>
        </p:nvPicPr>
        <p:blipFill>
          <a:blip r:embed="rId4"/>
          <a:srcRect/>
          <a:stretch>
            <a:fillRect/>
          </a:stretch>
        </p:blipFill>
        <p:spPr bwMode="auto">
          <a:xfrm>
            <a:off x="214313" y="3500438"/>
            <a:ext cx="4452937" cy="3178175"/>
          </a:xfrm>
          <a:prstGeom prst="rect">
            <a:avLst/>
          </a:prstGeom>
          <a:noFill/>
          <a:ln w="9525">
            <a:noFill/>
            <a:miter lim="800000"/>
            <a:headEnd/>
            <a:tailEnd/>
          </a:ln>
        </p:spPr>
      </p:pic>
      <p:sp>
        <p:nvSpPr>
          <p:cNvPr id="64516" name="TextBox 5"/>
          <p:cNvSpPr txBox="1">
            <a:spLocks noChangeArrowheads="1"/>
          </p:cNvSpPr>
          <p:nvPr/>
        </p:nvSpPr>
        <p:spPr bwMode="auto">
          <a:xfrm>
            <a:off x="5500688" y="1916113"/>
            <a:ext cx="3429000" cy="369887"/>
          </a:xfrm>
          <a:prstGeom prst="rect">
            <a:avLst/>
          </a:prstGeom>
          <a:noFill/>
          <a:ln w="9525">
            <a:noFill/>
            <a:miter lim="800000"/>
            <a:headEnd/>
            <a:tailEnd/>
          </a:ln>
        </p:spPr>
        <p:txBody>
          <a:bodyPr>
            <a:spAutoFit/>
          </a:bodyPr>
          <a:lstStyle/>
          <a:p>
            <a:r>
              <a:rPr lang="en-US">
                <a:latin typeface="Constantia" pitchFamily="18" charset="0"/>
              </a:rPr>
              <a:t>Shimon Mayer</a:t>
            </a:r>
            <a:endParaRPr lang="he-IL">
              <a:latin typeface="Constanti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28625" y="357188"/>
            <a:ext cx="8229600" cy="1143000"/>
          </a:xfrm>
        </p:spPr>
        <p:txBody>
          <a:bodyPr/>
          <a:lstStyle/>
          <a:p>
            <a:pPr eaLnBrk="1" hangingPunct="1"/>
            <a:r>
              <a:rPr lang="en-US" smtClean="0">
                <a:solidFill>
                  <a:schemeClr val="tx1"/>
                </a:solidFill>
                <a:cs typeface="Arial" charset="0"/>
              </a:rPr>
              <a:t>1998</a:t>
            </a:r>
            <a:endParaRPr lang="he-IL" smtClean="0">
              <a:solidFill>
                <a:schemeClr val="tx1"/>
              </a:solidFill>
            </a:endParaRPr>
          </a:p>
        </p:txBody>
      </p:sp>
      <p:pic>
        <p:nvPicPr>
          <p:cNvPr id="66562" name="Content Placeholder 3" descr="7.jpg"/>
          <p:cNvPicPr>
            <a:picLocks noGrp="1" noChangeAspect="1"/>
          </p:cNvPicPr>
          <p:nvPr>
            <p:ph idx="1"/>
          </p:nvPr>
        </p:nvPicPr>
        <p:blipFill>
          <a:blip r:embed="rId3"/>
          <a:srcRect/>
          <a:stretch>
            <a:fillRect/>
          </a:stretch>
        </p:blipFill>
        <p:spPr>
          <a:xfrm>
            <a:off x="2706688" y="80963"/>
            <a:ext cx="4722812" cy="6691312"/>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Content Placeholder 3" descr="6.jpg"/>
          <p:cNvPicPr>
            <a:picLocks noGrp="1" noChangeAspect="1"/>
          </p:cNvPicPr>
          <p:nvPr>
            <p:ph idx="1"/>
          </p:nvPr>
        </p:nvPicPr>
        <p:blipFill>
          <a:blip r:embed="rId2"/>
          <a:srcRect/>
          <a:stretch>
            <a:fillRect/>
          </a:stretch>
        </p:blipFill>
        <p:spPr>
          <a:xfrm>
            <a:off x="642938" y="1049338"/>
            <a:ext cx="7643812" cy="5395912"/>
          </a:xfrm>
        </p:spPr>
      </p:pic>
      <p:sp>
        <p:nvSpPr>
          <p:cNvPr id="68610" name="TextBox 4"/>
          <p:cNvSpPr txBox="1">
            <a:spLocks noChangeArrowheads="1"/>
          </p:cNvSpPr>
          <p:nvPr/>
        </p:nvSpPr>
        <p:spPr bwMode="auto">
          <a:xfrm>
            <a:off x="928688" y="357188"/>
            <a:ext cx="2500312" cy="584200"/>
          </a:xfrm>
          <a:prstGeom prst="rect">
            <a:avLst/>
          </a:prstGeom>
          <a:noFill/>
          <a:ln w="9525">
            <a:noFill/>
            <a:miter lim="800000"/>
            <a:headEnd/>
            <a:tailEnd/>
          </a:ln>
        </p:spPr>
        <p:txBody>
          <a:bodyPr>
            <a:spAutoFit/>
          </a:bodyPr>
          <a:lstStyle/>
          <a:p>
            <a:pPr algn="ctr" rtl="1"/>
            <a:r>
              <a:rPr lang="en-US" sz="3200" b="1">
                <a:latin typeface="Constantia" pitchFamily="18" charset="0"/>
              </a:rPr>
              <a:t>2000</a:t>
            </a:r>
            <a:endParaRPr lang="he-IL" b="1">
              <a:latin typeface="Constant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p:txBody>
          <a:bodyPr/>
          <a:lstStyle/>
          <a:p>
            <a:pPr algn="l" rtl="0" eaLnBrk="1" hangingPunct="1"/>
            <a:r>
              <a:rPr lang="en-US" smtClean="0">
                <a:cs typeface="David"/>
              </a:rPr>
              <a:t>Between </a:t>
            </a:r>
            <a:r>
              <a:rPr lang="en-US" b="1" smtClean="0">
                <a:cs typeface="David"/>
              </a:rPr>
              <a:t>1825</a:t>
            </a:r>
            <a:r>
              <a:rPr lang="en-US" smtClean="0">
                <a:cs typeface="David"/>
              </a:rPr>
              <a:t> to </a:t>
            </a:r>
            <a:r>
              <a:rPr lang="en-US" b="1" smtClean="0">
                <a:cs typeface="David"/>
              </a:rPr>
              <a:t>1840</a:t>
            </a:r>
            <a:r>
              <a:rPr lang="en-US" smtClean="0">
                <a:cs typeface="David"/>
              </a:rPr>
              <a:t> the first synagogue was built in Laufersweiler.</a:t>
            </a:r>
          </a:p>
          <a:p>
            <a:pPr algn="l" rtl="0" eaLnBrk="1" hangingPunct="1"/>
            <a:r>
              <a:rPr lang="en-US" smtClean="0">
                <a:cs typeface="David"/>
              </a:rPr>
              <a:t>In  </a:t>
            </a:r>
            <a:r>
              <a:rPr lang="en-US" b="1" smtClean="0">
                <a:cs typeface="David"/>
              </a:rPr>
              <a:t>1839</a:t>
            </a:r>
            <a:r>
              <a:rPr lang="en-US" smtClean="0">
                <a:cs typeface="David"/>
              </a:rPr>
              <a:t> a great fire in the village completely burned down the synagogue.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285750"/>
            <a:ext cx="8229600" cy="1143000"/>
          </a:xfrm>
        </p:spPr>
        <p:txBody>
          <a:bodyPr/>
          <a:lstStyle/>
          <a:p>
            <a:pPr eaLnBrk="1" hangingPunct="1"/>
            <a:r>
              <a:rPr lang="en-US" smtClean="0">
                <a:cs typeface="Arial" charset="0"/>
              </a:rPr>
              <a:t>2001 Maintenance  </a:t>
            </a:r>
            <a:endParaRPr lang="he-IL" smtClean="0"/>
          </a:p>
        </p:txBody>
      </p:sp>
      <p:pic>
        <p:nvPicPr>
          <p:cNvPr id="6" name="Content Placeholder 5" descr="כתבה April 2001.jpg"/>
          <p:cNvPicPr>
            <a:picLocks noGrp="1" noChangeAspect="1"/>
          </p:cNvPicPr>
          <p:nvPr>
            <p:ph idx="1"/>
          </p:nvPr>
        </p:nvPicPr>
        <p:blipFill>
          <a:blip r:embed="rId3">
            <a:duotone>
              <a:prstClr val="black"/>
              <a:srgbClr val="D9C3A5">
                <a:tint val="50000"/>
                <a:satMod val="180000"/>
              </a:srgbClr>
            </a:duotone>
          </a:blip>
          <a:srcRect l="29379" t="19771" r="20256" b="17261"/>
          <a:stretch>
            <a:fillRect/>
          </a:stretch>
        </p:blipFill>
        <p:spPr>
          <a:xfrm rot="5400000">
            <a:off x="2301853" y="341297"/>
            <a:ext cx="4572008" cy="7747019"/>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357188" y="214313"/>
            <a:ext cx="8229600" cy="1143000"/>
          </a:xfrm>
        </p:spPr>
        <p:txBody>
          <a:bodyPr/>
          <a:lstStyle/>
          <a:p>
            <a:pPr eaLnBrk="1" hangingPunct="1"/>
            <a:r>
              <a:rPr lang="en-US" smtClean="0">
                <a:cs typeface="Arial" charset="0"/>
              </a:rPr>
              <a:t>Representing Boaz and Jachin</a:t>
            </a:r>
            <a:endParaRPr lang="he-IL" smtClean="0"/>
          </a:p>
        </p:txBody>
      </p:sp>
      <p:pic>
        <p:nvPicPr>
          <p:cNvPr id="71682" name="Content Placeholder 5" descr="מגדל.jpg"/>
          <p:cNvPicPr>
            <a:picLocks noGrp="1" noChangeAspect="1"/>
          </p:cNvPicPr>
          <p:nvPr>
            <p:ph idx="1"/>
          </p:nvPr>
        </p:nvPicPr>
        <p:blipFill>
          <a:blip r:embed="rId3"/>
          <a:srcRect/>
          <a:stretch>
            <a:fillRect/>
          </a:stretch>
        </p:blipFill>
        <p:spPr>
          <a:xfrm>
            <a:off x="142875" y="1714500"/>
            <a:ext cx="6935788" cy="4610100"/>
          </a:xfrm>
        </p:spPr>
      </p:pic>
      <p:pic>
        <p:nvPicPr>
          <p:cNvPr id="71683" name="Picture 6" descr="pillars.jpg"/>
          <p:cNvPicPr>
            <a:picLocks noChangeAspect="1"/>
          </p:cNvPicPr>
          <p:nvPr/>
        </p:nvPicPr>
        <p:blipFill>
          <a:blip r:embed="rId4"/>
          <a:srcRect/>
          <a:stretch>
            <a:fillRect/>
          </a:stretch>
        </p:blipFill>
        <p:spPr bwMode="auto">
          <a:xfrm>
            <a:off x="6858000" y="2357438"/>
            <a:ext cx="2222500" cy="401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Representing the ‘Tablets of Law’</a:t>
            </a:r>
            <a:endParaRPr lang="he-IL" dirty="0"/>
          </a:p>
        </p:txBody>
      </p:sp>
      <p:pic>
        <p:nvPicPr>
          <p:cNvPr id="73730" name="Content Placeholder 3" descr="לוחות הברית.jpg"/>
          <p:cNvPicPr>
            <a:picLocks noGrp="1" noChangeAspect="1"/>
          </p:cNvPicPr>
          <p:nvPr>
            <p:ph idx="1"/>
          </p:nvPr>
        </p:nvPicPr>
        <p:blipFill>
          <a:blip r:embed="rId3"/>
          <a:srcRect/>
          <a:stretch>
            <a:fillRect/>
          </a:stretch>
        </p:blipFill>
        <p:spPr>
          <a:xfrm>
            <a:off x="5897563" y="2643188"/>
            <a:ext cx="2822575" cy="3781425"/>
          </a:xfrm>
        </p:spPr>
      </p:pic>
      <p:pic>
        <p:nvPicPr>
          <p:cNvPr id="73731" name="Picture 4" descr="Laufersweiler Synagoge 201.jpg"/>
          <p:cNvPicPr>
            <a:picLocks noChangeAspect="1"/>
          </p:cNvPicPr>
          <p:nvPr/>
        </p:nvPicPr>
        <p:blipFill>
          <a:blip r:embed="rId4"/>
          <a:srcRect l="41647" t="57292" r="43040" b="27083"/>
          <a:stretch>
            <a:fillRect/>
          </a:stretch>
        </p:blipFill>
        <p:spPr bwMode="auto">
          <a:xfrm>
            <a:off x="3214688" y="2071688"/>
            <a:ext cx="2043112" cy="2786062"/>
          </a:xfrm>
          <a:prstGeom prst="rect">
            <a:avLst/>
          </a:prstGeom>
          <a:noFill/>
          <a:ln w="9525">
            <a:noFill/>
            <a:miter lim="800000"/>
            <a:headEnd/>
            <a:tailEnd/>
          </a:ln>
        </p:spPr>
      </p:pic>
      <p:pic>
        <p:nvPicPr>
          <p:cNvPr id="73732" name="Picture 5" descr="Laufersweiler Synagoge 201.jpg"/>
          <p:cNvPicPr>
            <a:picLocks noChangeAspect="1"/>
          </p:cNvPicPr>
          <p:nvPr/>
        </p:nvPicPr>
        <p:blipFill>
          <a:blip r:embed="rId4"/>
          <a:srcRect l="16592" t="34375" r="69489" b="45833"/>
          <a:stretch>
            <a:fillRect/>
          </a:stretch>
        </p:blipFill>
        <p:spPr bwMode="auto">
          <a:xfrm>
            <a:off x="642938" y="2786063"/>
            <a:ext cx="1816100" cy="345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Content Placeholder 3" descr="8.jpg"/>
          <p:cNvPicPr>
            <a:picLocks noGrp="1" noChangeAspect="1"/>
          </p:cNvPicPr>
          <p:nvPr>
            <p:ph idx="1"/>
          </p:nvPr>
        </p:nvPicPr>
        <p:blipFill>
          <a:blip r:embed="rId3"/>
          <a:srcRect/>
          <a:stretch>
            <a:fillRect/>
          </a:stretch>
        </p:blipFill>
        <p:spPr>
          <a:xfrm>
            <a:off x="2071688" y="-401638"/>
            <a:ext cx="4786312" cy="725963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Laufersweiler Schule 131.jpg"/>
          <p:cNvPicPr>
            <a:picLocks noChangeAspect="1"/>
          </p:cNvPicPr>
          <p:nvPr/>
        </p:nvPicPr>
        <p:blipFill>
          <a:blip r:embed="rId3"/>
          <a:srcRect/>
          <a:stretch>
            <a:fillRect/>
          </a:stretch>
        </p:blipFill>
        <p:spPr bwMode="auto">
          <a:xfrm>
            <a:off x="285750" y="2143125"/>
            <a:ext cx="8286750" cy="4371975"/>
          </a:xfrm>
          <a:prstGeom prst="rect">
            <a:avLst/>
          </a:prstGeom>
          <a:noFill/>
          <a:ln w="9525">
            <a:noFill/>
            <a:miter lim="800000"/>
            <a:headEnd/>
            <a:tailEnd/>
          </a:ln>
        </p:spPr>
      </p:pic>
      <p:sp>
        <p:nvSpPr>
          <p:cNvPr id="20482" name="Title 1"/>
          <p:cNvSpPr>
            <a:spLocks noGrp="1"/>
          </p:cNvSpPr>
          <p:nvPr>
            <p:ph type="title"/>
          </p:nvPr>
        </p:nvSpPr>
        <p:spPr>
          <a:xfrm>
            <a:off x="0" y="0"/>
            <a:ext cx="9144000" cy="1143000"/>
          </a:xfrm>
        </p:spPr>
        <p:txBody>
          <a:bodyPr/>
          <a:lstStyle/>
          <a:p>
            <a:pPr algn="ctr" eaLnBrk="1" hangingPunct="1"/>
            <a:r>
              <a:rPr lang="en-US" smtClean="0">
                <a:cs typeface="Arial" charset="0"/>
              </a:rPr>
              <a:t>In </a:t>
            </a:r>
            <a:r>
              <a:rPr lang="en-US" b="1" smtClean="0">
                <a:cs typeface="Arial" charset="0"/>
              </a:rPr>
              <a:t>1844 </a:t>
            </a:r>
            <a:r>
              <a:rPr lang="en-US" smtClean="0">
                <a:cs typeface="Arial" charset="0"/>
              </a:rPr>
              <a:t>a new synagogue was built</a:t>
            </a:r>
            <a:endParaRPr lang="he-IL" smtClean="0"/>
          </a:p>
        </p:txBody>
      </p:sp>
      <p:sp>
        <p:nvSpPr>
          <p:cNvPr id="20483" name="Content Placeholder 2"/>
          <p:cNvSpPr>
            <a:spLocks noGrp="1"/>
          </p:cNvSpPr>
          <p:nvPr>
            <p:ph idx="1"/>
          </p:nvPr>
        </p:nvSpPr>
        <p:spPr>
          <a:xfrm>
            <a:off x="500063" y="1285875"/>
            <a:ext cx="8229600" cy="4389438"/>
          </a:xfrm>
        </p:spPr>
        <p:txBody>
          <a:bodyPr/>
          <a:lstStyle/>
          <a:p>
            <a:pPr algn="l" rtl="0" eaLnBrk="1" hangingPunct="1"/>
            <a:r>
              <a:rPr lang="en-US" smtClean="0">
                <a:cs typeface="David"/>
              </a:rPr>
              <a:t> it included cowshed, room for studying for boys and girls, a flat for the teacher and a Mikwe in the cellar.  </a:t>
            </a:r>
            <a:endParaRPr lang="he-IL" smtClean="0"/>
          </a:p>
          <a:p>
            <a:pPr eaLnBrk="1" hangingPunct="1"/>
            <a:endParaRPr lang="he-IL" smtClean="0"/>
          </a:p>
        </p:txBody>
      </p:sp>
      <p:sp>
        <p:nvSpPr>
          <p:cNvPr id="20484" name="TextBox 5"/>
          <p:cNvSpPr txBox="1">
            <a:spLocks noChangeArrowheads="1"/>
          </p:cNvSpPr>
          <p:nvPr/>
        </p:nvSpPr>
        <p:spPr bwMode="auto">
          <a:xfrm>
            <a:off x="1071563" y="4572000"/>
            <a:ext cx="1500187" cy="400050"/>
          </a:xfrm>
          <a:prstGeom prst="rect">
            <a:avLst/>
          </a:prstGeom>
          <a:noFill/>
          <a:ln w="9525">
            <a:noFill/>
            <a:miter lim="800000"/>
            <a:headEnd/>
            <a:tailEnd/>
          </a:ln>
        </p:spPr>
        <p:txBody>
          <a:bodyPr>
            <a:spAutoFit/>
          </a:bodyPr>
          <a:lstStyle/>
          <a:p>
            <a:pPr algn="ctr" rtl="1"/>
            <a:r>
              <a:rPr lang="en-GB" sz="2000" b="1">
                <a:latin typeface="Constantia" pitchFamily="18" charset="0"/>
              </a:rPr>
              <a:t>Cowshed</a:t>
            </a:r>
            <a:endParaRPr lang="he-IL" sz="2000" b="1">
              <a:latin typeface="Constantia" pitchFamily="18" charset="0"/>
            </a:endParaRPr>
          </a:p>
        </p:txBody>
      </p:sp>
      <p:sp>
        <p:nvSpPr>
          <p:cNvPr id="20485" name="TextBox 6"/>
          <p:cNvSpPr txBox="1">
            <a:spLocks noChangeArrowheads="1"/>
          </p:cNvSpPr>
          <p:nvPr/>
        </p:nvSpPr>
        <p:spPr bwMode="auto">
          <a:xfrm>
            <a:off x="1000125" y="2357438"/>
            <a:ext cx="1714500" cy="420687"/>
          </a:xfrm>
          <a:prstGeom prst="rect">
            <a:avLst/>
          </a:prstGeom>
          <a:noFill/>
          <a:ln w="9525">
            <a:noFill/>
            <a:miter lim="800000"/>
            <a:headEnd/>
            <a:tailEnd/>
          </a:ln>
        </p:spPr>
        <p:txBody>
          <a:bodyPr>
            <a:spAutoFit/>
          </a:bodyPr>
          <a:lstStyle/>
          <a:p>
            <a:pPr algn="ctr" rtl="1"/>
            <a:r>
              <a:rPr lang="en-US" sz="3200" b="1" baseline="-25000">
                <a:latin typeface="Constantia" pitchFamily="18" charset="0"/>
              </a:rPr>
              <a:t>First floor:</a:t>
            </a:r>
            <a:endParaRPr lang="he-IL" sz="3200" b="1" baseline="-25000">
              <a:latin typeface="Constantia" pitchFamily="18" charset="0"/>
            </a:endParaRPr>
          </a:p>
        </p:txBody>
      </p:sp>
      <p:sp>
        <p:nvSpPr>
          <p:cNvPr id="20486" name="TextBox 7"/>
          <p:cNvSpPr txBox="1">
            <a:spLocks noChangeArrowheads="1"/>
          </p:cNvSpPr>
          <p:nvPr/>
        </p:nvSpPr>
        <p:spPr bwMode="auto">
          <a:xfrm>
            <a:off x="2857500" y="4286250"/>
            <a:ext cx="1500188" cy="369888"/>
          </a:xfrm>
          <a:prstGeom prst="rect">
            <a:avLst/>
          </a:prstGeom>
          <a:noFill/>
          <a:ln w="9525">
            <a:noFill/>
            <a:miter lim="800000"/>
            <a:headEnd/>
            <a:tailEnd/>
          </a:ln>
        </p:spPr>
        <p:txBody>
          <a:bodyPr>
            <a:spAutoFit/>
          </a:bodyPr>
          <a:lstStyle/>
          <a:p>
            <a:pPr rtl="1"/>
            <a:r>
              <a:rPr lang="en-GB" b="1">
                <a:latin typeface="Constantia" pitchFamily="18" charset="0"/>
              </a:rPr>
              <a:t>Living room</a:t>
            </a:r>
            <a:endParaRPr lang="he-IL" b="1">
              <a:latin typeface="Constantia" pitchFamily="18" charset="0"/>
            </a:endParaRPr>
          </a:p>
        </p:txBody>
      </p:sp>
      <p:sp>
        <p:nvSpPr>
          <p:cNvPr id="20487" name="TextBox 8"/>
          <p:cNvSpPr txBox="1">
            <a:spLocks noChangeArrowheads="1"/>
          </p:cNvSpPr>
          <p:nvPr/>
        </p:nvSpPr>
        <p:spPr bwMode="auto">
          <a:xfrm>
            <a:off x="4214813" y="4500563"/>
            <a:ext cx="1571625" cy="708025"/>
          </a:xfrm>
          <a:prstGeom prst="rect">
            <a:avLst/>
          </a:prstGeom>
          <a:noFill/>
          <a:ln w="9525">
            <a:noFill/>
            <a:miter lim="800000"/>
            <a:headEnd/>
            <a:tailEnd/>
          </a:ln>
        </p:spPr>
        <p:txBody>
          <a:bodyPr>
            <a:spAutoFit/>
          </a:bodyPr>
          <a:lstStyle/>
          <a:p>
            <a:pPr algn="ctr" rtl="1"/>
            <a:r>
              <a:rPr lang="en-GB" sz="2000" b="1">
                <a:latin typeface="Constantia" pitchFamily="18" charset="0"/>
              </a:rPr>
              <a:t>entrance hall</a:t>
            </a:r>
            <a:endParaRPr lang="he-IL" sz="2000" b="1">
              <a:latin typeface="Constantia" pitchFamily="18" charset="0"/>
            </a:endParaRPr>
          </a:p>
        </p:txBody>
      </p:sp>
      <p:sp>
        <p:nvSpPr>
          <p:cNvPr id="20488" name="TextBox 9"/>
          <p:cNvSpPr txBox="1">
            <a:spLocks noChangeArrowheads="1"/>
          </p:cNvSpPr>
          <p:nvPr/>
        </p:nvSpPr>
        <p:spPr bwMode="auto">
          <a:xfrm>
            <a:off x="5572125" y="5643563"/>
            <a:ext cx="1857375" cy="400050"/>
          </a:xfrm>
          <a:prstGeom prst="rect">
            <a:avLst/>
          </a:prstGeom>
          <a:noFill/>
          <a:ln w="9525">
            <a:noFill/>
            <a:miter lim="800000"/>
            <a:headEnd/>
            <a:tailEnd/>
          </a:ln>
        </p:spPr>
        <p:txBody>
          <a:bodyPr>
            <a:spAutoFit/>
          </a:bodyPr>
          <a:lstStyle/>
          <a:p>
            <a:pPr algn="ctr" rtl="1"/>
            <a:r>
              <a:rPr lang="en-GB" sz="2000" b="1">
                <a:latin typeface="Constantia" pitchFamily="18" charset="0"/>
              </a:rPr>
              <a:t>living room</a:t>
            </a:r>
            <a:endParaRPr lang="he-IL" sz="2000" b="1">
              <a:latin typeface="Constantia" pitchFamily="18" charset="0"/>
            </a:endParaRPr>
          </a:p>
        </p:txBody>
      </p:sp>
      <p:sp>
        <p:nvSpPr>
          <p:cNvPr id="20489" name="TextBox 10"/>
          <p:cNvSpPr txBox="1">
            <a:spLocks noChangeArrowheads="1"/>
          </p:cNvSpPr>
          <p:nvPr/>
        </p:nvSpPr>
        <p:spPr bwMode="auto">
          <a:xfrm>
            <a:off x="4857750" y="3571875"/>
            <a:ext cx="1071563" cy="369888"/>
          </a:xfrm>
          <a:prstGeom prst="rect">
            <a:avLst/>
          </a:prstGeom>
          <a:noFill/>
          <a:ln w="9525">
            <a:noFill/>
            <a:miter lim="800000"/>
            <a:headEnd/>
            <a:tailEnd/>
          </a:ln>
        </p:spPr>
        <p:txBody>
          <a:bodyPr>
            <a:spAutoFit/>
          </a:bodyPr>
          <a:lstStyle/>
          <a:p>
            <a:pPr algn="r" rtl="1"/>
            <a:r>
              <a:rPr lang="en-GB" b="1">
                <a:latin typeface="Constantia" pitchFamily="18" charset="0"/>
              </a:rPr>
              <a:t>kitchen</a:t>
            </a:r>
            <a:endParaRPr lang="he-IL" b="1">
              <a:latin typeface="Constant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Content Placeholder 5" descr="Laufersweiler Schule 130.jpg"/>
          <p:cNvPicPr>
            <a:picLocks noGrp="1" noChangeAspect="1"/>
          </p:cNvPicPr>
          <p:nvPr>
            <p:ph idx="1"/>
          </p:nvPr>
        </p:nvPicPr>
        <p:blipFill>
          <a:blip r:embed="rId3"/>
          <a:srcRect/>
          <a:stretch>
            <a:fillRect/>
          </a:stretch>
        </p:blipFill>
        <p:spPr>
          <a:xfrm>
            <a:off x="0" y="642938"/>
            <a:ext cx="9229725" cy="6215062"/>
          </a:xfrm>
        </p:spPr>
      </p:pic>
      <p:sp>
        <p:nvSpPr>
          <p:cNvPr id="22530" name="TextBox 6"/>
          <p:cNvSpPr txBox="1">
            <a:spLocks noChangeArrowheads="1"/>
          </p:cNvSpPr>
          <p:nvPr/>
        </p:nvSpPr>
        <p:spPr bwMode="auto">
          <a:xfrm>
            <a:off x="0" y="1071563"/>
            <a:ext cx="2214563" cy="461962"/>
          </a:xfrm>
          <a:prstGeom prst="rect">
            <a:avLst/>
          </a:prstGeom>
          <a:noFill/>
          <a:ln w="9525">
            <a:noFill/>
            <a:miter lim="800000"/>
            <a:headEnd/>
            <a:tailEnd/>
          </a:ln>
        </p:spPr>
        <p:txBody>
          <a:bodyPr>
            <a:spAutoFit/>
          </a:bodyPr>
          <a:lstStyle/>
          <a:p>
            <a:pPr algn="ctr"/>
            <a:r>
              <a:rPr lang="en-US" sz="2400" b="1">
                <a:latin typeface="Constantia" pitchFamily="18" charset="0"/>
              </a:rPr>
              <a:t>Second Floor:</a:t>
            </a:r>
            <a:endParaRPr lang="he-IL" sz="2400" b="1">
              <a:latin typeface="Constantia" pitchFamily="18" charset="0"/>
            </a:endParaRPr>
          </a:p>
        </p:txBody>
      </p:sp>
      <p:sp>
        <p:nvSpPr>
          <p:cNvPr id="22531" name="TextBox 7"/>
          <p:cNvSpPr txBox="1">
            <a:spLocks noChangeArrowheads="1"/>
          </p:cNvSpPr>
          <p:nvPr/>
        </p:nvSpPr>
        <p:spPr bwMode="auto">
          <a:xfrm>
            <a:off x="1143000" y="3214688"/>
            <a:ext cx="1428750" cy="400050"/>
          </a:xfrm>
          <a:prstGeom prst="rect">
            <a:avLst/>
          </a:prstGeom>
          <a:noFill/>
          <a:ln w="9525">
            <a:noFill/>
            <a:miter lim="800000"/>
            <a:headEnd/>
            <a:tailEnd/>
          </a:ln>
        </p:spPr>
        <p:txBody>
          <a:bodyPr>
            <a:spAutoFit/>
          </a:bodyPr>
          <a:lstStyle/>
          <a:p>
            <a:pPr algn="ctr" rtl="1"/>
            <a:r>
              <a:rPr lang="en-US" sz="2000" b="1">
                <a:latin typeface="Constantia" pitchFamily="18" charset="0"/>
              </a:rPr>
              <a:t>Barn</a:t>
            </a:r>
            <a:endParaRPr lang="he-IL" sz="2000" b="1">
              <a:latin typeface="Constantia" pitchFamily="18" charset="0"/>
            </a:endParaRPr>
          </a:p>
        </p:txBody>
      </p:sp>
      <p:sp>
        <p:nvSpPr>
          <p:cNvPr id="22532" name="TextBox 8"/>
          <p:cNvSpPr txBox="1">
            <a:spLocks noChangeArrowheads="1"/>
          </p:cNvSpPr>
          <p:nvPr/>
        </p:nvSpPr>
        <p:spPr bwMode="auto">
          <a:xfrm>
            <a:off x="2928938" y="3143250"/>
            <a:ext cx="1571625" cy="369888"/>
          </a:xfrm>
          <a:prstGeom prst="rect">
            <a:avLst/>
          </a:prstGeom>
          <a:noFill/>
          <a:ln w="9525">
            <a:noFill/>
            <a:miter lim="800000"/>
            <a:headEnd/>
            <a:tailEnd/>
          </a:ln>
        </p:spPr>
        <p:txBody>
          <a:bodyPr>
            <a:spAutoFit/>
          </a:bodyPr>
          <a:lstStyle/>
          <a:p>
            <a:pPr algn="ctr" rtl="1"/>
            <a:r>
              <a:rPr lang="en-US" b="1">
                <a:latin typeface="Constantia" pitchFamily="18" charset="0"/>
              </a:rPr>
              <a:t>Girl’s Room</a:t>
            </a:r>
            <a:endParaRPr lang="he-IL" b="1">
              <a:latin typeface="Constantia" pitchFamily="18" charset="0"/>
            </a:endParaRPr>
          </a:p>
        </p:txBody>
      </p:sp>
      <p:sp>
        <p:nvSpPr>
          <p:cNvPr id="22533" name="TextBox 9"/>
          <p:cNvSpPr txBox="1">
            <a:spLocks noChangeArrowheads="1"/>
          </p:cNvSpPr>
          <p:nvPr/>
        </p:nvSpPr>
        <p:spPr bwMode="auto">
          <a:xfrm>
            <a:off x="5000625" y="5214938"/>
            <a:ext cx="2786063" cy="400050"/>
          </a:xfrm>
          <a:prstGeom prst="rect">
            <a:avLst/>
          </a:prstGeom>
          <a:noFill/>
          <a:ln w="9525">
            <a:noFill/>
            <a:miter lim="800000"/>
            <a:headEnd/>
            <a:tailEnd/>
          </a:ln>
        </p:spPr>
        <p:txBody>
          <a:bodyPr>
            <a:spAutoFit/>
          </a:bodyPr>
          <a:lstStyle/>
          <a:p>
            <a:pPr algn="ctr" rtl="1"/>
            <a:r>
              <a:rPr lang="en-US" sz="2000" b="1">
                <a:latin typeface="Constantia" pitchFamily="18" charset="0"/>
              </a:rPr>
              <a:t>Boy’s Room</a:t>
            </a:r>
            <a:r>
              <a:rPr lang="en-US">
                <a:latin typeface="Constantia" pitchFamily="18" charset="0"/>
              </a:rPr>
              <a:t> </a:t>
            </a:r>
            <a:endParaRPr lang="he-IL">
              <a:latin typeface="Constantia" pitchFamily="18" charset="0"/>
            </a:endParaRPr>
          </a:p>
        </p:txBody>
      </p:sp>
      <p:sp>
        <p:nvSpPr>
          <p:cNvPr id="22534" name="TextBox 10"/>
          <p:cNvSpPr txBox="1">
            <a:spLocks noChangeArrowheads="1"/>
          </p:cNvSpPr>
          <p:nvPr/>
        </p:nvSpPr>
        <p:spPr bwMode="auto">
          <a:xfrm>
            <a:off x="5357813" y="2357438"/>
            <a:ext cx="2857500" cy="400050"/>
          </a:xfrm>
          <a:prstGeom prst="rect">
            <a:avLst/>
          </a:prstGeom>
          <a:noFill/>
          <a:ln w="9525">
            <a:noFill/>
            <a:miter lim="800000"/>
            <a:headEnd/>
            <a:tailEnd/>
          </a:ln>
        </p:spPr>
        <p:txBody>
          <a:bodyPr>
            <a:spAutoFit/>
          </a:bodyPr>
          <a:lstStyle/>
          <a:p>
            <a:pPr algn="ctr"/>
            <a:r>
              <a:rPr lang="en-US" sz="2000" b="1">
                <a:latin typeface="Constantia" pitchFamily="18" charset="0"/>
              </a:rPr>
              <a:t>Two small rooms</a:t>
            </a:r>
            <a:endParaRPr lang="he-IL" sz="2000" b="1">
              <a:latin typeface="Constant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idx="1"/>
          </p:nvPr>
        </p:nvSpPr>
        <p:spPr/>
        <p:txBody>
          <a:bodyPr/>
          <a:lstStyle/>
          <a:p>
            <a:pPr algn="l" rtl="0" eaLnBrk="1" hangingPunct="1"/>
            <a:r>
              <a:rPr lang="en-US" smtClean="0">
                <a:cs typeface="David"/>
              </a:rPr>
              <a:t>The synagogue had enough place for 150 seats, but due to the growing community over the years and lack of maintenance it was closed in 1908.  Conservation and expansion were not an option because of the high costs.</a:t>
            </a:r>
          </a:p>
          <a:p>
            <a:pPr algn="l" rtl="0" eaLnBrk="1" hangingPunct="1"/>
            <a:endParaRPr lang="he-IL"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a:xfrm>
            <a:off x="214313" y="1928813"/>
            <a:ext cx="3857625" cy="4367212"/>
          </a:xfrm>
        </p:spPr>
        <p:txBody>
          <a:bodyPr/>
          <a:lstStyle/>
          <a:p>
            <a:pPr eaLnBrk="1" hangingPunct="1"/>
            <a:r>
              <a:rPr lang="en-US" sz="4000" smtClean="0">
                <a:solidFill>
                  <a:schemeClr val="tx1"/>
                </a:solidFill>
                <a:cs typeface="Arial" charset="0"/>
              </a:rPr>
              <a:t>In 1910 a new synagogue was built.</a:t>
            </a:r>
            <a:r>
              <a:rPr lang="he-IL" sz="4000" smtClean="0">
                <a:solidFill>
                  <a:schemeClr val="tx1"/>
                </a:solidFill>
              </a:rPr>
              <a:t> </a:t>
            </a:r>
            <a:br>
              <a:rPr lang="he-IL" sz="4000" smtClean="0">
                <a:solidFill>
                  <a:schemeClr val="tx1"/>
                </a:solidFill>
              </a:rPr>
            </a:br>
            <a:r>
              <a:rPr lang="en-US" sz="4000" u="sng" smtClean="0">
                <a:solidFill>
                  <a:schemeClr val="tx1"/>
                </a:solidFill>
                <a:cs typeface="Arial" charset="0"/>
              </a:rPr>
              <a:t>Architect</a:t>
            </a:r>
            <a:r>
              <a:rPr lang="en-US" sz="4000" smtClean="0">
                <a:solidFill>
                  <a:schemeClr val="tx1"/>
                </a:solidFill>
                <a:cs typeface="Arial" charset="0"/>
              </a:rPr>
              <a:t>: Nikolaus Elz Hirschfeld.</a:t>
            </a:r>
            <a:br>
              <a:rPr lang="en-US" sz="4000" smtClean="0">
                <a:solidFill>
                  <a:schemeClr val="tx1"/>
                </a:solidFill>
                <a:cs typeface="Arial" charset="0"/>
              </a:rPr>
            </a:br>
            <a:r>
              <a:rPr lang="en-US" sz="4000" u="sng" smtClean="0">
                <a:solidFill>
                  <a:schemeClr val="tx1"/>
                </a:solidFill>
                <a:cs typeface="Arial" charset="0"/>
              </a:rPr>
              <a:t>Style</a:t>
            </a:r>
            <a:r>
              <a:rPr lang="en-US" sz="4000" smtClean="0">
                <a:solidFill>
                  <a:schemeClr val="tx1"/>
                </a:solidFill>
                <a:cs typeface="Arial" charset="0"/>
              </a:rPr>
              <a:t>: Moorish-Arches and half rounded windows.</a:t>
            </a:r>
            <a:endParaRPr lang="he-IL" sz="4000" smtClean="0">
              <a:solidFill>
                <a:schemeClr val="tx1"/>
              </a:solidFill>
            </a:endParaRPr>
          </a:p>
        </p:txBody>
      </p:sp>
      <p:graphicFrame>
        <p:nvGraphicFramePr>
          <p:cNvPr id="1027" name="Object 3"/>
          <p:cNvGraphicFramePr>
            <a:graphicFrameLocks noChangeAspect="1"/>
          </p:cNvGraphicFramePr>
          <p:nvPr/>
        </p:nvGraphicFramePr>
        <p:xfrm>
          <a:off x="4429125" y="0"/>
          <a:ext cx="4714875" cy="7000875"/>
        </p:xfrm>
        <a:graphic>
          <a:graphicData uri="http://schemas.openxmlformats.org/presentationml/2006/ole">
            <p:oleObj spid="_x0000_s1027" name="Acrobat Document" r:id="rId4" imgW="4632120" imgH="6709680" progId="AcroExch.Document.7">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Content Placeholder 3" descr="Laufersweiler Synagoge 128.jpg"/>
          <p:cNvPicPr>
            <a:picLocks noGrp="1" noChangeAspect="1"/>
          </p:cNvPicPr>
          <p:nvPr>
            <p:ph idx="1"/>
          </p:nvPr>
        </p:nvPicPr>
        <p:blipFill>
          <a:blip r:embed="rId3"/>
          <a:srcRect/>
          <a:stretch>
            <a:fillRect/>
          </a:stretch>
        </p:blipFill>
        <p:spPr>
          <a:xfrm>
            <a:off x="611188" y="1196975"/>
            <a:ext cx="7643812" cy="54403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Content Placeholder 3" descr="Laufersweiler Synagoge 133.jpg"/>
          <p:cNvPicPr>
            <a:picLocks noGrp="1" noChangeAspect="1"/>
          </p:cNvPicPr>
          <p:nvPr>
            <p:ph idx="1"/>
          </p:nvPr>
        </p:nvPicPr>
        <p:blipFill>
          <a:blip r:embed="rId2"/>
          <a:srcRect/>
          <a:stretch>
            <a:fillRect/>
          </a:stretch>
        </p:blipFill>
        <p:spPr>
          <a:xfrm>
            <a:off x="285750" y="101600"/>
            <a:ext cx="8429625" cy="6497638"/>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7154</TotalTime>
  <Words>1233</Words>
  <Application>Microsoft Office PowerPoint</Application>
  <PresentationFormat>Bildschirmpräsentation (4:3)</PresentationFormat>
  <Paragraphs>111</Paragraphs>
  <Slides>33</Slides>
  <Notes>28</Notes>
  <HiddenSlides>0</HiddenSlides>
  <MMClips>0</MMClips>
  <ScaleCrop>false</ScaleCrop>
  <HeadingPairs>
    <vt:vector size="8" baseType="variant">
      <vt:variant>
        <vt:lpstr>Verwendete Schriftarten</vt:lpstr>
      </vt:variant>
      <vt:variant>
        <vt:i4>5</vt:i4>
      </vt:variant>
      <vt:variant>
        <vt:lpstr>Entwurfsvorlage</vt:lpstr>
      </vt:variant>
      <vt:variant>
        <vt:i4>4</vt:i4>
      </vt:variant>
      <vt:variant>
        <vt:lpstr>Eingebettete OLE-Server</vt:lpstr>
      </vt:variant>
      <vt:variant>
        <vt:i4>1</vt:i4>
      </vt:variant>
      <vt:variant>
        <vt:lpstr>Folientitel</vt:lpstr>
      </vt:variant>
      <vt:variant>
        <vt:i4>33</vt:i4>
      </vt:variant>
    </vt:vector>
  </HeadingPairs>
  <TitlesOfParts>
    <vt:vector size="43" baseType="lpstr">
      <vt:lpstr>Arial</vt:lpstr>
      <vt:lpstr>David</vt:lpstr>
      <vt:lpstr>Calibri</vt:lpstr>
      <vt:lpstr>Constantia</vt:lpstr>
      <vt:lpstr>Wingdings 2</vt:lpstr>
      <vt:lpstr>Flow</vt:lpstr>
      <vt:lpstr>Flow</vt:lpstr>
      <vt:lpstr>Flow</vt:lpstr>
      <vt:lpstr>Flow</vt:lpstr>
      <vt:lpstr>Acrobat Document</vt:lpstr>
      <vt:lpstr>Folie 1</vt:lpstr>
      <vt:lpstr>Folie 2</vt:lpstr>
      <vt:lpstr>Folie 3</vt:lpstr>
      <vt:lpstr>In 1844 a new synagogue was built</vt:lpstr>
      <vt:lpstr>Folie 5</vt:lpstr>
      <vt:lpstr>Folie 6</vt:lpstr>
      <vt:lpstr>In 1910 a new synagogue was built.  Architect: Nikolaus Elz Hirschfeld. Style: Moorish-Arches and half rounded windows.</vt:lpstr>
      <vt:lpstr>Folie 8</vt:lpstr>
      <vt:lpstr>Folie 9</vt:lpstr>
      <vt:lpstr>1911:</vt:lpstr>
      <vt:lpstr>Postcard of the village:</vt:lpstr>
      <vt:lpstr> Destruction of the building:  </vt:lpstr>
      <vt:lpstr>June 1955:</vt:lpstr>
      <vt:lpstr>Folie 14</vt:lpstr>
      <vt:lpstr>Folie 15</vt:lpstr>
      <vt:lpstr>Beginning of the 1980s –what would happen to the building?</vt:lpstr>
      <vt:lpstr>1985-the building was listed as ‘Historic Monument’</vt:lpstr>
      <vt:lpstr>1986-conservation began:</vt:lpstr>
      <vt:lpstr>Folie 19</vt:lpstr>
      <vt:lpstr>The ‘Star of David’ was returned:</vt:lpstr>
      <vt:lpstr>Folie 21</vt:lpstr>
      <vt:lpstr>Folie 22</vt:lpstr>
      <vt:lpstr>Folie 23</vt:lpstr>
      <vt:lpstr>The ‘Lion of Judah’:</vt:lpstr>
      <vt:lpstr>Sculpture in the ‘Aron Kodesh’ area   Artist: Karl Heinz Brust, 1987.</vt:lpstr>
      <vt:lpstr>The ‘Aron-Kodesh’ area:</vt:lpstr>
      <vt:lpstr>31.1.1988 the synagogue re-opened:</vt:lpstr>
      <vt:lpstr>1998</vt:lpstr>
      <vt:lpstr>Folie 29</vt:lpstr>
      <vt:lpstr>2001 Maintenance  </vt:lpstr>
      <vt:lpstr>Representing Boaz and Jachin</vt:lpstr>
      <vt:lpstr>Representing the ‘Tablets of Law’</vt:lpstr>
      <vt:lpstr>Folie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Laufersweilers' Synagogue</dc:title>
  <dc:creator>Ayelet</dc:creator>
  <cp:lastModifiedBy>C. Pies</cp:lastModifiedBy>
  <cp:revision>82</cp:revision>
  <dcterms:created xsi:type="dcterms:W3CDTF">2013-05-11T15:07:52Z</dcterms:created>
  <dcterms:modified xsi:type="dcterms:W3CDTF">2014-04-17T17:23:32Z</dcterms:modified>
</cp:coreProperties>
</file>